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s/slide26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6" r:id="rId1"/>
  </p:sldMasterIdLst>
  <p:notesMasterIdLst>
    <p:notesMasterId r:id="rId35"/>
  </p:notesMasterIdLst>
  <p:sldIdLst>
    <p:sldId id="275" r:id="rId2"/>
    <p:sldId id="296" r:id="rId3"/>
    <p:sldId id="335" r:id="rId4"/>
    <p:sldId id="308" r:id="rId5"/>
    <p:sldId id="346" r:id="rId6"/>
    <p:sldId id="369" r:id="rId7"/>
    <p:sldId id="370" r:id="rId8"/>
    <p:sldId id="352" r:id="rId9"/>
    <p:sldId id="310" r:id="rId10"/>
    <p:sldId id="292" r:id="rId11"/>
    <p:sldId id="342" r:id="rId12"/>
    <p:sldId id="339" r:id="rId13"/>
    <p:sldId id="340" r:id="rId14"/>
    <p:sldId id="341" r:id="rId15"/>
    <p:sldId id="343" r:id="rId16"/>
    <p:sldId id="357" r:id="rId17"/>
    <p:sldId id="373" r:id="rId18"/>
    <p:sldId id="358" r:id="rId19"/>
    <p:sldId id="360" r:id="rId20"/>
    <p:sldId id="363" r:id="rId21"/>
    <p:sldId id="361" r:id="rId22"/>
    <p:sldId id="364" r:id="rId23"/>
    <p:sldId id="365" r:id="rId24"/>
    <p:sldId id="366" r:id="rId25"/>
    <p:sldId id="367" r:id="rId26"/>
    <p:sldId id="276" r:id="rId27"/>
    <p:sldId id="348" r:id="rId28"/>
    <p:sldId id="372" r:id="rId29"/>
    <p:sldId id="355" r:id="rId30"/>
    <p:sldId id="350" r:id="rId31"/>
    <p:sldId id="374" r:id="rId32"/>
    <p:sldId id="371" r:id="rId33"/>
    <p:sldId id="375" r:id="rId34"/>
  </p:sldIdLst>
  <p:sldSz cx="9144000" cy="6858000" type="screen4x3"/>
  <p:notesSz cx="6724650" cy="97742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A5D8"/>
    <a:srgbClr val="BADDF8"/>
    <a:srgbClr val="90C9F4"/>
    <a:srgbClr val="57D3C1"/>
    <a:srgbClr val="33C1AD"/>
    <a:srgbClr val="FF00FF"/>
    <a:srgbClr val="409EC4"/>
    <a:srgbClr val="47ABE3"/>
    <a:srgbClr val="B4C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22" autoAdjust="0"/>
  </p:normalViewPr>
  <p:slideViewPr>
    <p:cSldViewPr>
      <p:cViewPr varScale="1">
        <p:scale>
          <a:sx n="111" d="100"/>
          <a:sy n="111" d="100"/>
        </p:scale>
        <p:origin x="10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10635" y="0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57" y="0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1"/>
          <a:lstStyle>
            <a:lvl1pPr algn="l">
              <a:defRPr sz="1200"/>
            </a:lvl1pPr>
          </a:lstStyle>
          <a:p>
            <a:fld id="{7C108E98-9897-460F-A464-903A29A893C0}" type="datetimeFigureOut">
              <a:rPr lang="he-IL" smtClean="0"/>
              <a:pPr/>
              <a:t>ח'/אדר א/תשפ"ב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861" tIns="45930" rIns="91861" bIns="4593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10635" y="9283829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57" y="9283829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1" anchor="b"/>
          <a:lstStyle>
            <a:lvl1pPr algn="l">
              <a:defRPr sz="1200"/>
            </a:lvl1pPr>
          </a:lstStyle>
          <a:p>
            <a:fld id="{3EBFB0AE-ED0E-4CC2-BEE5-A0DF8F759A7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0064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  <p:sp>
        <p:nvSpPr>
          <p:cNvPr id="39940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992842-2120-4638-964E-4E0C41722764}" type="slidenum">
              <a:rPr lang="he-IL"/>
              <a:pPr/>
              <a:t>1</a:t>
            </a:fld>
            <a:endParaRPr 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28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  <p:sp>
        <p:nvSpPr>
          <p:cNvPr id="44036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E12DAC-14DC-4C78-B055-9772FFE7CF43}" type="slidenum">
              <a:rPr lang="he-IL"/>
              <a:pPr/>
              <a:t>26</a:t>
            </a:fld>
            <a:endParaRPr 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90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9" name="AutoShape 37"/>
          <p:cNvSpPr>
            <a:spLocks noChangeArrowheads="1"/>
          </p:cNvSpPr>
          <p:nvPr/>
        </p:nvSpPr>
        <p:spPr bwMode="ltGray">
          <a:xfrm flipH="1">
            <a:off x="2627313" y="4581525"/>
            <a:ext cx="647700" cy="431800"/>
          </a:xfrm>
          <a:prstGeom prst="homePlate">
            <a:avLst>
              <a:gd name="adj" fmla="val 375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3350" name="AutoShape 38"/>
          <p:cNvSpPr>
            <a:spLocks noChangeArrowheads="1"/>
          </p:cNvSpPr>
          <p:nvPr/>
        </p:nvSpPr>
        <p:spPr bwMode="ltGray">
          <a:xfrm flipH="1">
            <a:off x="2843213" y="4581525"/>
            <a:ext cx="647700" cy="431800"/>
          </a:xfrm>
          <a:prstGeom prst="homePlate">
            <a:avLst>
              <a:gd name="adj" fmla="val 375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grpSp>
        <p:nvGrpSpPr>
          <p:cNvPr id="13351" name="Group 39"/>
          <p:cNvGrpSpPr>
            <a:grpSpLocks/>
          </p:cNvGrpSpPr>
          <p:nvPr/>
        </p:nvGrpSpPr>
        <p:grpSpPr bwMode="auto">
          <a:xfrm flipH="1">
            <a:off x="3132138" y="4581525"/>
            <a:ext cx="6011862" cy="431800"/>
            <a:chOff x="2381" y="0"/>
            <a:chExt cx="3016" cy="611"/>
          </a:xfrm>
        </p:grpSpPr>
        <p:sp>
          <p:nvSpPr>
            <p:cNvPr id="13352" name="Rectangle 40"/>
            <p:cNvSpPr>
              <a:spLocks noChangeArrowheads="1"/>
            </p:cNvSpPr>
            <p:nvPr userDrawn="1"/>
          </p:nvSpPr>
          <p:spPr bwMode="ltGray">
            <a:xfrm>
              <a:off x="2381" y="2"/>
              <a:ext cx="2843" cy="609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3353" name="AutoShape 41"/>
            <p:cNvSpPr>
              <a:spLocks noChangeArrowheads="1"/>
            </p:cNvSpPr>
            <p:nvPr userDrawn="1"/>
          </p:nvSpPr>
          <p:spPr bwMode="ltGray">
            <a:xfrm>
              <a:off x="5109" y="0"/>
              <a:ext cx="288" cy="610"/>
            </a:xfrm>
            <a:prstGeom prst="homePlate">
              <a:avLst>
                <a:gd name="adj" fmla="val 25000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3240088" y="2133600"/>
            <a:ext cx="5903912" cy="1944688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>
            <a:lvl1pPr algn="l">
              <a:defRPr sz="5400"/>
            </a:lvl1pPr>
          </a:lstStyle>
          <a:p>
            <a:r>
              <a:rPr lang="he-IL" altLang="ko-KR"/>
              <a:t>לחץ כדי לערוך סגנון כותרת של תבנית בסיס</a:t>
            </a:r>
            <a:endParaRPr lang="en-US" altLang="ko-KR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635375" y="4581525"/>
            <a:ext cx="5508625" cy="431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he-IL" altLang="ko-KR"/>
              <a:t>לחץ כדי לערוך סגנון כותרת משנה של תבנית בסיס</a:t>
            </a:r>
            <a:endParaRPr lang="en-US" altLang="ko-KR"/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52400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EBD88DF0-47B9-40D7-BAA6-7FB01230E797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white">
          <a:xfrm>
            <a:off x="381000" y="249238"/>
            <a:ext cx="14652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3200" b="1">
                <a:solidFill>
                  <a:schemeClr val="bg1"/>
                </a:solidFill>
                <a:latin typeface="Verdana" pitchFamily="34" charset="0"/>
                <a:ea typeface="Gulim" pitchFamily="34" charset="-127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ECF6F-ECB8-497C-AFFE-BF018C894F27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11963" y="115888"/>
            <a:ext cx="1874837" cy="62087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1187450" y="115888"/>
            <a:ext cx="5472113" cy="62087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85FEB-1C4D-414C-BCBD-25987ED1B34B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87450" y="115888"/>
            <a:ext cx="7056438" cy="6096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/>
          </p:nvPr>
        </p:nvSpPr>
        <p:spPr>
          <a:xfrm>
            <a:off x="1547813" y="1341438"/>
            <a:ext cx="7138987" cy="4983162"/>
          </a:xfrm>
        </p:spPr>
        <p:txBody>
          <a:bodyPr/>
          <a:lstStyle/>
          <a:p>
            <a:r>
              <a:rPr lang="he-IL"/>
              <a:t>לחץ על הסמל כדי להוסיף טבלה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2613025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30480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1F233693-FCDB-455F-ADB5-4E3E00E06117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כותרת, 2 תכנים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87450" y="115888"/>
            <a:ext cx="7056438" cy="6096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547813" y="1341438"/>
            <a:ext cx="3492500" cy="24145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1547813" y="3908425"/>
            <a:ext cx="3492500" cy="241617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half" idx="3"/>
          </p:nvPr>
        </p:nvSpPr>
        <p:spPr>
          <a:xfrm>
            <a:off x="5192713" y="1341438"/>
            <a:ext cx="3494087" cy="498316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2613025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30480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2FBFD365-7A48-45DA-B410-4166FA2CBECC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כותרת ותרש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87450" y="115888"/>
            <a:ext cx="7056438" cy="6096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רשים 2"/>
          <p:cNvSpPr>
            <a:spLocks noGrp="1"/>
          </p:cNvSpPr>
          <p:nvPr>
            <p:ph type="chart" idx="1"/>
          </p:nvPr>
        </p:nvSpPr>
        <p:spPr>
          <a:xfrm>
            <a:off x="1547813" y="1341438"/>
            <a:ext cx="7138987" cy="4983162"/>
          </a:xfrm>
        </p:spPr>
        <p:txBody>
          <a:bodyPr/>
          <a:lstStyle/>
          <a:p>
            <a:r>
              <a:rPr lang="he-IL"/>
              <a:t>לחץ על הסמל כדי להוסיף תרשים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2613025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30480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A47C3A18-39D7-4C14-AD51-F23F6678FE93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/>
          </p:nvPr>
        </p:nvSpPr>
        <p:spPr>
          <a:xfrm>
            <a:off x="1187450" y="115888"/>
            <a:ext cx="7499350" cy="62087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2613025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30480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4D85CF83-E1A4-4ECD-A4FC-4068F8DD96E8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68C6E-2A2B-4EB0-AF65-3BD4BF53676C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C7C8D-7D84-468C-9C7B-85CAA6B8CF9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547813" y="1341438"/>
            <a:ext cx="3492500" cy="4983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192713" y="1341438"/>
            <a:ext cx="3494087" cy="4983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1583B-2E30-4C50-96D5-BA917C383A0D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373B9-C327-4B39-B017-24761190033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50798-6D68-4176-9CCF-AE5642C35D8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189B2-46C4-4ECB-B436-2E07EDB3FF4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E23C8-13A8-4A7A-AF11-10347CA0F01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04F15-251B-400F-8325-FDE65F7E9D1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4" name="Rectangle 36"/>
          <p:cNvSpPr>
            <a:spLocks noChangeArrowheads="1"/>
          </p:cNvSpPr>
          <p:nvPr/>
        </p:nvSpPr>
        <p:spPr bwMode="ltGray">
          <a:xfrm>
            <a:off x="8859838" y="0"/>
            <a:ext cx="284162" cy="618807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graphicFrame>
        <p:nvGraphicFramePr>
          <p:cNvPr id="12322" name="Object 34"/>
          <p:cNvGraphicFramePr>
            <a:graphicFrameLocks noChangeAspect="1"/>
          </p:cNvGraphicFramePr>
          <p:nvPr/>
        </p:nvGraphicFramePr>
        <p:xfrm>
          <a:off x="0" y="0"/>
          <a:ext cx="384810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7" name="Image" r:id="rId18" imgW="3847619" imgH="3796825" progId="">
                  <p:embed/>
                </p:oleObj>
              </mc:Choice>
              <mc:Fallback>
                <p:oleObj name="Image" r:id="rId18" imgW="3847619" imgH="3796825" progId="">
                  <p:embed/>
                  <p:pic>
                    <p:nvPicPr>
                      <p:cNvPr id="0" name="Picture 2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848100" cy="379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BB61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DDDDD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341438"/>
            <a:ext cx="7138987" cy="498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ko-KR"/>
              <a:t>לחץ כדי לערוך סגנונות טקסט של תבנית בסיס</a:t>
            </a:r>
          </a:p>
          <a:p>
            <a:pPr lvl="1"/>
            <a:r>
              <a:rPr lang="he-IL" altLang="ko-KR"/>
              <a:t>רמה שנייה</a:t>
            </a:r>
          </a:p>
          <a:p>
            <a:pPr lvl="2"/>
            <a:r>
              <a:rPr lang="he-IL" altLang="ko-KR"/>
              <a:t>רמה שלישית</a:t>
            </a:r>
          </a:p>
          <a:p>
            <a:pPr lvl="3"/>
            <a:r>
              <a:rPr lang="he-IL" altLang="ko-KR"/>
              <a:t>רמה רביעית</a:t>
            </a:r>
          </a:p>
          <a:p>
            <a:pPr lvl="4"/>
            <a:r>
              <a:rPr lang="he-IL" altLang="ko-KR"/>
              <a:t>רמה חמישית</a:t>
            </a:r>
            <a:endParaRPr lang="en-US" altLang="ko-KR"/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77000"/>
            <a:ext cx="2613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77000"/>
            <a:ext cx="304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4770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Gulim" pitchFamily="34" charset="-127"/>
              </a:defRPr>
            </a:lvl1pPr>
          </a:lstStyle>
          <a:p>
            <a:fld id="{6B856008-7F73-45AB-B3CB-3519D1618128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304800" y="650875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2326" name="AutoShape 38"/>
          <p:cNvSpPr>
            <a:spLocks noChangeArrowheads="1"/>
          </p:cNvSpPr>
          <p:nvPr/>
        </p:nvSpPr>
        <p:spPr bwMode="ltGray">
          <a:xfrm>
            <a:off x="8461375" y="-6350"/>
            <a:ext cx="539750" cy="835025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2328" name="AutoShape 40"/>
          <p:cNvSpPr>
            <a:spLocks noChangeArrowheads="1"/>
          </p:cNvSpPr>
          <p:nvPr/>
        </p:nvSpPr>
        <p:spPr bwMode="ltGray">
          <a:xfrm>
            <a:off x="8101013" y="0"/>
            <a:ext cx="574675" cy="835025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ko-KR" altLang="en-US">
              <a:ea typeface="Gulim" pitchFamily="34" charset="-127"/>
            </a:endParaRPr>
          </a:p>
        </p:txBody>
      </p:sp>
      <p:grpSp>
        <p:nvGrpSpPr>
          <p:cNvPr id="12334" name="Group 46"/>
          <p:cNvGrpSpPr>
            <a:grpSpLocks/>
          </p:cNvGrpSpPr>
          <p:nvPr/>
        </p:nvGrpSpPr>
        <p:grpSpPr bwMode="auto">
          <a:xfrm>
            <a:off x="3851275" y="0"/>
            <a:ext cx="4464050" cy="836613"/>
            <a:chOff x="2381" y="0"/>
            <a:chExt cx="3016" cy="611"/>
          </a:xfrm>
        </p:grpSpPr>
        <p:sp>
          <p:nvSpPr>
            <p:cNvPr id="12323" name="Rectangle 35"/>
            <p:cNvSpPr>
              <a:spLocks noChangeArrowheads="1"/>
            </p:cNvSpPr>
            <p:nvPr userDrawn="1"/>
          </p:nvSpPr>
          <p:spPr bwMode="ltGray">
            <a:xfrm>
              <a:off x="2381" y="2"/>
              <a:ext cx="2843" cy="609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2329" name="AutoShape 41"/>
            <p:cNvSpPr>
              <a:spLocks noChangeArrowheads="1"/>
            </p:cNvSpPr>
            <p:nvPr userDrawn="1"/>
          </p:nvSpPr>
          <p:spPr bwMode="ltGray">
            <a:xfrm>
              <a:off x="5109" y="0"/>
              <a:ext cx="288" cy="610"/>
            </a:xfrm>
            <a:prstGeom prst="homePlate">
              <a:avLst>
                <a:gd name="adj" fmla="val 25000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1187450" y="115888"/>
            <a:ext cx="70564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ko-KR"/>
              <a:t>לחץ כדי לערוך סגנון כותרת של תבנית בסיס</a:t>
            </a:r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</p:sldLayoutIdLst>
  <p:hf sldNum="0" hdr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u"/>
        <a:defRPr sz="2800" b="1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mailto:nili4k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he-I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e-IL"/>
          </a:p>
        </p:txBody>
      </p:sp>
      <p:pic>
        <p:nvPicPr>
          <p:cNvPr id="11268" name="Picture 4" descr="סיעוד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600"/>
            <a:ext cx="9396413" cy="698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403648" y="1340768"/>
            <a:ext cx="3750068" cy="3898432"/>
            <a:chOff x="672" y="1344"/>
            <a:chExt cx="2130" cy="1968"/>
          </a:xfrm>
        </p:grpSpPr>
        <p:sp>
          <p:nvSpPr>
            <p:cNvPr id="498691" name="AutoShape 3"/>
            <p:cNvSpPr>
              <a:spLocks noChangeArrowheads="1"/>
            </p:cNvSpPr>
            <p:nvPr/>
          </p:nvSpPr>
          <p:spPr bwMode="gray">
            <a:xfrm>
              <a:off x="672" y="1872"/>
              <a:ext cx="2112" cy="1440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50800">
              <a:solidFill>
                <a:srgbClr val="7099E2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e-IL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304" y="1344"/>
              <a:ext cx="498" cy="1245"/>
              <a:chOff x="2304" y="1344"/>
              <a:chExt cx="498" cy="1245"/>
            </a:xfrm>
          </p:grpSpPr>
          <p:sp>
            <p:nvSpPr>
              <p:cNvPr id="498693" name="Freeform 5"/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98694" name="Freeform 6"/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he-IL"/>
              </a:p>
            </p:txBody>
          </p:sp>
        </p:grpSp>
      </p:grpSp>
      <p:sp>
        <p:nvSpPr>
          <p:cNvPr id="498695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he-IL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קביעת הזכאות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248276" y="1510553"/>
            <a:ext cx="3352800" cy="2590824"/>
            <a:chOff x="2894" y="1872"/>
            <a:chExt cx="2112" cy="1440"/>
          </a:xfrm>
        </p:grpSpPr>
        <p:sp>
          <p:nvSpPr>
            <p:cNvPr id="498698" name="AutoShape 10"/>
            <p:cNvSpPr>
              <a:spLocks noChangeArrowheads="1"/>
            </p:cNvSpPr>
            <p:nvPr/>
          </p:nvSpPr>
          <p:spPr bwMode="gray">
            <a:xfrm>
              <a:off x="2894" y="1872"/>
              <a:ext cx="2112" cy="1440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D8F4BE">
                    <a:gamma/>
                    <a:tint val="0"/>
                    <a:invGamma/>
                  </a:srgbClr>
                </a:gs>
                <a:gs pos="100000">
                  <a:srgbClr val="D8F4BE"/>
                </a:gs>
              </a:gsLst>
              <a:lin ang="2700000" scaled="1"/>
            </a:gradFill>
            <a:ln w="50800">
              <a:solidFill>
                <a:srgbClr val="44988C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98699" name="Text Box 11"/>
            <p:cNvSpPr txBox="1">
              <a:spLocks noChangeArrowheads="1"/>
            </p:cNvSpPr>
            <p:nvPr/>
          </p:nvSpPr>
          <p:spPr bwMode="gray">
            <a:xfrm>
              <a:off x="3360" y="2016"/>
              <a:ext cx="1632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7" name="Text Box 11"/>
          <p:cNvSpPr txBox="1">
            <a:spLocks noChangeArrowheads="1"/>
          </p:cNvSpPr>
          <p:nvPr/>
        </p:nvSpPr>
        <p:spPr bwMode="gray">
          <a:xfrm>
            <a:off x="5629276" y="1933556"/>
            <a:ext cx="25908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5286380" y="1928802"/>
            <a:ext cx="27860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u="sng" dirty="0"/>
          </a:p>
          <a:p>
            <a:r>
              <a:rPr lang="he-IL" b="1" u="sng" dirty="0"/>
              <a:t>אופן הביצוע – הערכת תלות</a:t>
            </a:r>
            <a:endParaRPr lang="he-IL" b="1" dirty="0"/>
          </a:p>
          <a:p>
            <a:pPr algn="r"/>
            <a:endParaRPr lang="he-IL" b="1" dirty="0"/>
          </a:p>
          <a:p>
            <a:pPr algn="r"/>
            <a:r>
              <a:rPr lang="he-IL" b="1" dirty="0"/>
              <a:t>כלי המודד את רמת התלות של הזקן בזולת ומידת הזדקקותו להשגחה</a:t>
            </a:r>
            <a:endParaRPr lang="he-IL" dirty="0"/>
          </a:p>
        </p:txBody>
      </p:sp>
      <p:sp>
        <p:nvSpPr>
          <p:cNvPr id="19" name="מלבן 18"/>
          <p:cNvSpPr/>
          <p:nvPr/>
        </p:nvSpPr>
        <p:spPr>
          <a:xfrm>
            <a:off x="1403648" y="2864824"/>
            <a:ext cx="2928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b="1" dirty="0"/>
              <a:t>מתבצעת על-ידי מעריכים ממקצועות הסיעוד במקום </a:t>
            </a:r>
            <a:r>
              <a:rPr lang="en-US" b="1" dirty="0"/>
              <a:t>.</a:t>
            </a:r>
            <a:r>
              <a:rPr lang="he-IL" b="1" dirty="0"/>
              <a:t>המגורים של הזקן בקהילה</a:t>
            </a:r>
          </a:p>
          <a:p>
            <a:pPr algn="r"/>
            <a:endParaRPr lang="en-US" b="1" dirty="0"/>
          </a:p>
        </p:txBody>
      </p:sp>
      <p:pic>
        <p:nvPicPr>
          <p:cNvPr id="20" name="Picture 31" descr="2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5048" y="1097373"/>
            <a:ext cx="1587500" cy="1081088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1" y="235480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מלבן 20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403648" y="1340768"/>
            <a:ext cx="3750068" cy="3898432"/>
            <a:chOff x="672" y="1344"/>
            <a:chExt cx="2130" cy="1968"/>
          </a:xfrm>
        </p:grpSpPr>
        <p:sp>
          <p:nvSpPr>
            <p:cNvPr id="498691" name="AutoShape 3"/>
            <p:cNvSpPr>
              <a:spLocks noChangeArrowheads="1"/>
            </p:cNvSpPr>
            <p:nvPr/>
          </p:nvSpPr>
          <p:spPr bwMode="gray">
            <a:xfrm>
              <a:off x="672" y="1872"/>
              <a:ext cx="2112" cy="1440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50800">
              <a:solidFill>
                <a:srgbClr val="7099E2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e-IL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304" y="1344"/>
              <a:ext cx="498" cy="1245"/>
              <a:chOff x="2304" y="1344"/>
              <a:chExt cx="498" cy="1245"/>
            </a:xfrm>
          </p:grpSpPr>
          <p:sp>
            <p:nvSpPr>
              <p:cNvPr id="498693" name="Freeform 5"/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98694" name="Freeform 6"/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he-IL"/>
              </a:p>
            </p:txBody>
          </p:sp>
        </p:grpSp>
      </p:grpSp>
      <p:sp>
        <p:nvSpPr>
          <p:cNvPr id="498695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he-IL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קביעת הזכאות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248276" y="1393012"/>
            <a:ext cx="3352800" cy="2590824"/>
            <a:chOff x="2894" y="1872"/>
            <a:chExt cx="2112" cy="1440"/>
          </a:xfrm>
        </p:grpSpPr>
        <p:sp>
          <p:nvSpPr>
            <p:cNvPr id="498698" name="AutoShape 10"/>
            <p:cNvSpPr>
              <a:spLocks noChangeArrowheads="1"/>
            </p:cNvSpPr>
            <p:nvPr/>
          </p:nvSpPr>
          <p:spPr bwMode="gray">
            <a:xfrm>
              <a:off x="2894" y="1872"/>
              <a:ext cx="2112" cy="1440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D8F4BE">
                    <a:gamma/>
                    <a:tint val="0"/>
                    <a:invGamma/>
                  </a:srgbClr>
                </a:gs>
                <a:gs pos="100000">
                  <a:srgbClr val="D8F4BE"/>
                </a:gs>
              </a:gsLst>
              <a:lin ang="2700000" scaled="1"/>
            </a:gradFill>
            <a:ln w="50800">
              <a:solidFill>
                <a:srgbClr val="44988C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98699" name="Text Box 11"/>
            <p:cNvSpPr txBox="1">
              <a:spLocks noChangeArrowheads="1"/>
            </p:cNvSpPr>
            <p:nvPr/>
          </p:nvSpPr>
          <p:spPr bwMode="gray">
            <a:xfrm>
              <a:off x="3360" y="2016"/>
              <a:ext cx="1632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7" name="Text Box 11"/>
          <p:cNvSpPr txBox="1">
            <a:spLocks noChangeArrowheads="1"/>
          </p:cNvSpPr>
          <p:nvPr/>
        </p:nvSpPr>
        <p:spPr bwMode="gray">
          <a:xfrm>
            <a:off x="5629276" y="1933556"/>
            <a:ext cx="25908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5442514" y="2203356"/>
            <a:ext cx="2786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b="1" u="sng" dirty="0"/>
              <a:t>הערכת תלות על </a:t>
            </a:r>
            <a:r>
              <a:rPr lang="he-IL" b="1" u="sng"/>
              <a:t>ידי מסמכים</a:t>
            </a:r>
            <a:r>
              <a:rPr lang="en-US" b="1" u="sng"/>
              <a:t> </a:t>
            </a:r>
            <a:endParaRPr lang="en-US" b="1" u="sng" dirty="0"/>
          </a:p>
        </p:txBody>
      </p:sp>
      <p:sp>
        <p:nvSpPr>
          <p:cNvPr id="19" name="מלבן 18"/>
          <p:cNvSpPr/>
          <p:nvPr/>
        </p:nvSpPr>
        <p:spPr>
          <a:xfrm>
            <a:off x="1403648" y="2864824"/>
            <a:ext cx="29289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b="1" dirty="0"/>
              <a:t>לבני 90 ומעלה ניתנה אפשרות על ידי רופא מומחה </a:t>
            </a:r>
            <a:endParaRPr lang="en-US" b="1" dirty="0"/>
          </a:p>
          <a:p>
            <a:pPr algn="r"/>
            <a:r>
              <a:rPr lang="he-IL" b="1" dirty="0"/>
              <a:t>בגריאטריה</a:t>
            </a:r>
            <a:endParaRPr lang="en-US" b="1" dirty="0"/>
          </a:p>
        </p:txBody>
      </p:sp>
      <p:pic>
        <p:nvPicPr>
          <p:cNvPr id="20" name="Picture 31" descr="2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5048" y="852468"/>
            <a:ext cx="1587500" cy="1081088"/>
          </a:xfrm>
          <a:prstGeom prst="rect">
            <a:avLst/>
          </a:prstGeom>
          <a:noFill/>
        </p:spPr>
      </p:pic>
      <p:pic>
        <p:nvPicPr>
          <p:cNvPr id="15" name="Picture 18" descr="mi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black">
          <a:xfrm>
            <a:off x="8101013" y="0"/>
            <a:ext cx="77787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מלבן 15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13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he-IL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עקרונות ביצוע הערכת התלות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2084" name="AutoShape 4"/>
          <p:cNvSpPr>
            <a:spLocks noChangeArrowheads="1"/>
          </p:cNvSpPr>
          <p:nvPr/>
        </p:nvSpPr>
        <p:spPr bwMode="gray">
          <a:xfrm>
            <a:off x="1022184" y="1988840"/>
            <a:ext cx="7416824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A9ED">
                  <a:gamma/>
                  <a:shade val="68627"/>
                  <a:invGamma/>
                </a:srgbClr>
              </a:gs>
              <a:gs pos="50000">
                <a:srgbClr val="65A9ED"/>
              </a:gs>
              <a:gs pos="100000">
                <a:srgbClr val="65A9ED">
                  <a:gamma/>
                  <a:shade val="68627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marL="342900" lvl="0" indent="-342900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5D4BC7"/>
              </a:buClr>
              <a:buBlip>
                <a:blip r:embed="rId2"/>
              </a:buBlip>
            </a:pPr>
            <a:r>
              <a:rPr lang="he-IL" sz="2400" b="1" kern="0" dirty="0">
                <a:solidFill>
                  <a:schemeClr val="bg1"/>
                </a:solidFill>
                <a:latin typeface="Verdana"/>
              </a:rPr>
              <a:t>בדיקת הזקן בביתו - בסביבתו הטבעית </a:t>
            </a:r>
            <a:r>
              <a:rPr lang="en-US" sz="2400" b="1" kern="0" dirty="0">
                <a:solidFill>
                  <a:schemeClr val="bg1"/>
                </a:solidFill>
                <a:latin typeface="Verdana"/>
              </a:rPr>
              <a:t> </a:t>
            </a:r>
            <a:r>
              <a:rPr lang="he-IL" sz="2400" b="1" kern="0" dirty="0">
                <a:solidFill>
                  <a:schemeClr val="bg1"/>
                </a:solidFill>
                <a:latin typeface="Verdana"/>
              </a:rPr>
              <a:t>(לא במוסד כד').</a:t>
            </a:r>
          </a:p>
        </p:txBody>
      </p:sp>
      <p:sp>
        <p:nvSpPr>
          <p:cNvPr id="302085" name="AutoShape 5"/>
          <p:cNvSpPr>
            <a:spLocks noChangeArrowheads="1"/>
          </p:cNvSpPr>
          <p:nvPr/>
        </p:nvSpPr>
        <p:spPr bwMode="gray">
          <a:xfrm>
            <a:off x="1029245" y="3068960"/>
            <a:ext cx="7416824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D85E9">
                  <a:gamma/>
                  <a:shade val="46275"/>
                  <a:invGamma/>
                </a:srgbClr>
              </a:gs>
              <a:gs pos="50000">
                <a:srgbClr val="6D85E9"/>
              </a:gs>
              <a:gs pos="100000">
                <a:srgbClr val="6D85E9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marL="342900" lvl="0" indent="-342900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5D4BC7"/>
              </a:buClr>
              <a:buBlip>
                <a:blip r:embed="rId2"/>
              </a:buBlip>
            </a:pPr>
            <a:r>
              <a:rPr lang="he-IL" sz="2400" b="1" kern="0" dirty="0">
                <a:solidFill>
                  <a:schemeClr val="bg1"/>
                </a:solidFill>
                <a:latin typeface="Verdana"/>
              </a:rPr>
              <a:t>בדיקת רמת התלות בזולת ולא במכשירים.</a:t>
            </a:r>
          </a:p>
        </p:txBody>
      </p:sp>
      <p:sp>
        <p:nvSpPr>
          <p:cNvPr id="302086" name="AutoShape 6"/>
          <p:cNvSpPr>
            <a:spLocks noChangeArrowheads="1"/>
          </p:cNvSpPr>
          <p:nvPr/>
        </p:nvSpPr>
        <p:spPr bwMode="gray">
          <a:xfrm>
            <a:off x="1009716" y="4293096"/>
            <a:ext cx="7380820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00"/>
              </a:gs>
              <a:gs pos="50000">
                <a:srgbClr val="CC6600">
                  <a:gamma/>
                  <a:tint val="51373"/>
                  <a:invGamma/>
                </a:srgbClr>
              </a:gs>
              <a:gs pos="100000">
                <a:srgbClr val="CC6600"/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marL="342900" lvl="0" indent="-342900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5D4BC7"/>
              </a:buClr>
              <a:buBlip>
                <a:blip r:embed="rId2"/>
              </a:buBlip>
            </a:pPr>
            <a:r>
              <a:rPr lang="he-IL" sz="2400" b="1" kern="0" dirty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</a:rPr>
              <a:t>תאום הביקור – הביקור מתואם עם הזקן ומשפחתו.</a:t>
            </a:r>
          </a:p>
        </p:txBody>
      </p:sp>
      <p:sp>
        <p:nvSpPr>
          <p:cNvPr id="302087" name="AutoShape 7"/>
          <p:cNvSpPr>
            <a:spLocks noChangeArrowheads="1"/>
          </p:cNvSpPr>
          <p:nvPr/>
        </p:nvSpPr>
        <p:spPr bwMode="gray">
          <a:xfrm>
            <a:off x="1027718" y="5517232"/>
            <a:ext cx="7344816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48B2E"/>
              </a:gs>
              <a:gs pos="50000">
                <a:srgbClr val="A48B2E">
                  <a:gamma/>
                  <a:tint val="51373"/>
                  <a:invGamma/>
                </a:srgbClr>
              </a:gs>
              <a:gs pos="100000">
                <a:srgbClr val="A48B2E"/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marL="342900" lvl="0" indent="-342900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5D4BC7"/>
              </a:buClr>
              <a:buBlip>
                <a:blip r:embed="rId2"/>
              </a:buBlip>
            </a:pPr>
            <a:r>
              <a:rPr lang="he-IL" sz="2400" b="1" kern="0" dirty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</a:rPr>
              <a:t>שמירה על כבוד הזקן וצנעת הפרט .</a:t>
            </a:r>
          </a:p>
          <a:p>
            <a:pPr marL="342900" lvl="0" indent="-342900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5D4BC7"/>
              </a:buClr>
              <a:buBlip>
                <a:blip r:embed="rId2"/>
              </a:buBlip>
            </a:pPr>
            <a:endParaRPr lang="he-IL" sz="800" b="1" kern="0" dirty="0">
              <a:solidFill>
                <a:schemeClr val="tx1">
                  <a:lumMod val="60000"/>
                  <a:lumOff val="40000"/>
                </a:schemeClr>
              </a:solidFill>
              <a:latin typeface="Verdana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2534" y="217373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מלבן 8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1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he-IL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עקרונות ביצוע הערכת התלות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2088" name="AutoShape 8"/>
          <p:cNvSpPr>
            <a:spLocks noChangeArrowheads="1"/>
          </p:cNvSpPr>
          <p:nvPr/>
        </p:nvSpPr>
        <p:spPr bwMode="gray">
          <a:xfrm>
            <a:off x="971600" y="1700808"/>
            <a:ext cx="7416824" cy="7920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marL="342900" lvl="0" indent="-342900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5D4BC7"/>
              </a:buClr>
              <a:buBlip>
                <a:blip r:embed="rId2"/>
              </a:buBlip>
            </a:pPr>
            <a:r>
              <a:rPr lang="he-IL" sz="2400" b="1" kern="0" dirty="0">
                <a:solidFill>
                  <a:schemeClr val="tx1">
                    <a:lumMod val="75000"/>
                  </a:schemeClr>
                </a:solidFill>
                <a:latin typeface="Verdana"/>
              </a:rPr>
              <a:t>איסוף מידע על ידי שיחה, מסמכים רפואיים</a:t>
            </a:r>
          </a:p>
          <a:p>
            <a:pPr lvl="0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5D4BC7"/>
              </a:buClr>
            </a:pPr>
            <a:r>
              <a:rPr lang="he-IL" sz="2400" b="1" kern="0" dirty="0">
                <a:solidFill>
                  <a:schemeClr val="tx1">
                    <a:lumMod val="75000"/>
                  </a:schemeClr>
                </a:solidFill>
                <a:latin typeface="Verdana"/>
              </a:rPr>
              <a:t> וצפייה על פי הנדרש בטופס הערכת התלות.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gray">
          <a:xfrm>
            <a:off x="971600" y="3356992"/>
            <a:ext cx="7416824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342900" lvl="0" indent="-342900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5D4BC7"/>
              </a:buClr>
              <a:buBlip>
                <a:blip r:embed="rId2"/>
              </a:buBlip>
            </a:pPr>
            <a:r>
              <a:rPr lang="he-IL" sz="2400" b="1" kern="0" dirty="0">
                <a:solidFill>
                  <a:schemeClr val="tx1">
                    <a:lumMod val="75000"/>
                  </a:schemeClr>
                </a:solidFill>
                <a:latin typeface="Verdana"/>
              </a:rPr>
              <a:t>הנבדק מתבקש להדגים ביצוע חלק מפעולות היום יום.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>
            <a:off x="1187450" y="4754488"/>
            <a:ext cx="7416824" cy="533400"/>
          </a:xfrm>
          <a:prstGeom prst="roundRect">
            <a:avLst>
              <a:gd name="adj" fmla="val 16667"/>
            </a:avLst>
          </a:prstGeom>
          <a:solidFill>
            <a:srgbClr val="57D3C1"/>
          </a:soli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marL="342900" lvl="0" indent="-342900" algn="r" rtl="1" eaLnBrk="1" hangingPunct="1">
              <a:lnSpc>
                <a:spcPct val="80000"/>
              </a:lnSpc>
              <a:spcBef>
                <a:spcPct val="20000"/>
              </a:spcBef>
              <a:buClr>
                <a:srgbClr val="5D4BC7"/>
              </a:buClr>
              <a:buBlip>
                <a:blip r:embed="rId2"/>
              </a:buBlip>
            </a:pPr>
            <a:r>
              <a:rPr lang="he-IL" sz="2400" b="1" kern="0" dirty="0">
                <a:solidFill>
                  <a:schemeClr val="tx1">
                    <a:lumMod val="75000"/>
                  </a:schemeClr>
                </a:solidFill>
                <a:latin typeface="Verdana"/>
              </a:rPr>
              <a:t>סיכום הביקור  - בפני הזקן והנוכחים .</a:t>
            </a:r>
            <a:r>
              <a:rPr lang="he-IL" sz="2800" b="1" kern="0" dirty="0">
                <a:solidFill>
                  <a:schemeClr val="tx1">
                    <a:lumMod val="75000"/>
                  </a:schemeClr>
                </a:solidFill>
                <a:latin typeface="Verdana"/>
              </a:rPr>
              <a:t> </a:t>
            </a:r>
            <a:endParaRPr lang="en-US" sz="2800" b="1" kern="0" dirty="0">
              <a:solidFill>
                <a:schemeClr val="tx1">
                  <a:lumMod val="75000"/>
                </a:schemeClr>
              </a:solidFill>
              <a:latin typeface="Verdana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88640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מלבן 9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2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690" name="Group 2"/>
          <p:cNvGrpSpPr>
            <a:grpSpLocks/>
          </p:cNvGrpSpPr>
          <p:nvPr/>
        </p:nvGrpSpPr>
        <p:grpSpPr bwMode="auto">
          <a:xfrm>
            <a:off x="611560" y="2176909"/>
            <a:ext cx="3744416" cy="2980283"/>
            <a:chOff x="672" y="1344"/>
            <a:chExt cx="2130" cy="1567"/>
          </a:xfrm>
        </p:grpSpPr>
        <p:sp>
          <p:nvSpPr>
            <p:cNvPr id="498691" name="AutoShape 3"/>
            <p:cNvSpPr>
              <a:spLocks noChangeArrowheads="1"/>
            </p:cNvSpPr>
            <p:nvPr/>
          </p:nvSpPr>
          <p:spPr bwMode="gray">
            <a:xfrm>
              <a:off x="672" y="1471"/>
              <a:ext cx="2112" cy="1440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50800">
              <a:solidFill>
                <a:srgbClr val="7099E2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e-IL"/>
            </a:p>
          </p:txBody>
        </p:sp>
        <p:grpSp>
          <p:nvGrpSpPr>
            <p:cNvPr id="498692" name="Group 4"/>
            <p:cNvGrpSpPr>
              <a:grpSpLocks/>
            </p:cNvGrpSpPr>
            <p:nvPr/>
          </p:nvGrpSpPr>
          <p:grpSpPr bwMode="auto">
            <a:xfrm>
              <a:off x="2304" y="1344"/>
              <a:ext cx="498" cy="1245"/>
              <a:chOff x="2304" y="1344"/>
              <a:chExt cx="498" cy="1245"/>
            </a:xfrm>
          </p:grpSpPr>
          <p:sp>
            <p:nvSpPr>
              <p:cNvPr id="498693" name="Freeform 5"/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133 w 267"/>
                  <a:gd name="T1" fmla="*/ 0 h 292"/>
                  <a:gd name="T2" fmla="*/ 161 w 267"/>
                  <a:gd name="T3" fmla="*/ 3 h 292"/>
                  <a:gd name="T4" fmla="*/ 186 w 267"/>
                  <a:gd name="T5" fmla="*/ 12 h 292"/>
                  <a:gd name="T6" fmla="*/ 209 w 267"/>
                  <a:gd name="T7" fmla="*/ 25 h 292"/>
                  <a:gd name="T8" fmla="*/ 228 w 267"/>
                  <a:gd name="T9" fmla="*/ 42 h 292"/>
                  <a:gd name="T10" fmla="*/ 245 w 267"/>
                  <a:gd name="T11" fmla="*/ 64 h 292"/>
                  <a:gd name="T12" fmla="*/ 257 w 267"/>
                  <a:gd name="T13" fmla="*/ 88 h 292"/>
                  <a:gd name="T14" fmla="*/ 265 w 267"/>
                  <a:gd name="T15" fmla="*/ 116 h 292"/>
                  <a:gd name="T16" fmla="*/ 267 w 267"/>
                  <a:gd name="T17" fmla="*/ 146 h 292"/>
                  <a:gd name="T18" fmla="*/ 265 w 267"/>
                  <a:gd name="T19" fmla="*/ 175 h 292"/>
                  <a:gd name="T20" fmla="*/ 257 w 267"/>
                  <a:gd name="T21" fmla="*/ 203 h 292"/>
                  <a:gd name="T22" fmla="*/ 245 w 267"/>
                  <a:gd name="T23" fmla="*/ 227 h 292"/>
                  <a:gd name="T24" fmla="*/ 228 w 267"/>
                  <a:gd name="T25" fmla="*/ 249 h 292"/>
                  <a:gd name="T26" fmla="*/ 209 w 267"/>
                  <a:gd name="T27" fmla="*/ 267 h 292"/>
                  <a:gd name="T28" fmla="*/ 186 w 267"/>
                  <a:gd name="T29" fmla="*/ 281 h 292"/>
                  <a:gd name="T30" fmla="*/ 161 w 267"/>
                  <a:gd name="T31" fmla="*/ 289 h 292"/>
                  <a:gd name="T32" fmla="*/ 133 w 267"/>
                  <a:gd name="T33" fmla="*/ 292 h 292"/>
                  <a:gd name="T34" fmla="*/ 103 w 267"/>
                  <a:gd name="T35" fmla="*/ 288 h 292"/>
                  <a:gd name="T36" fmla="*/ 75 w 267"/>
                  <a:gd name="T37" fmla="*/ 277 h 292"/>
                  <a:gd name="T38" fmla="*/ 51 w 267"/>
                  <a:gd name="T39" fmla="*/ 260 h 292"/>
                  <a:gd name="T40" fmla="*/ 29 w 267"/>
                  <a:gd name="T41" fmla="*/ 237 h 292"/>
                  <a:gd name="T42" fmla="*/ 13 w 267"/>
                  <a:gd name="T43" fmla="*/ 210 h 292"/>
                  <a:gd name="T44" fmla="*/ 4 w 267"/>
                  <a:gd name="T45" fmla="*/ 178 h 292"/>
                  <a:gd name="T46" fmla="*/ 0 w 267"/>
                  <a:gd name="T47" fmla="*/ 146 h 292"/>
                  <a:gd name="T48" fmla="*/ 4 w 267"/>
                  <a:gd name="T49" fmla="*/ 113 h 292"/>
                  <a:gd name="T50" fmla="*/ 13 w 267"/>
                  <a:gd name="T51" fmla="*/ 81 h 292"/>
                  <a:gd name="T52" fmla="*/ 29 w 267"/>
                  <a:gd name="T53" fmla="*/ 54 h 292"/>
                  <a:gd name="T54" fmla="*/ 51 w 267"/>
                  <a:gd name="T55" fmla="*/ 32 h 292"/>
                  <a:gd name="T56" fmla="*/ 75 w 267"/>
                  <a:gd name="T57" fmla="*/ 14 h 292"/>
                  <a:gd name="T58" fmla="*/ 103 w 267"/>
                  <a:gd name="T59" fmla="*/ 3 h 292"/>
                  <a:gd name="T60" fmla="*/ 133 w 267"/>
                  <a:gd name="T61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7099E2"/>
              </a:solidFill>
              <a:ln>
                <a:noFill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0">
                    <a:solidFill>
                      <a:srgbClr val="F7F16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98694" name="Freeform 6"/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72 w 573"/>
                  <a:gd name="T1" fmla="*/ 5 h 1111"/>
                  <a:gd name="T2" fmla="*/ 30 w 573"/>
                  <a:gd name="T3" fmla="*/ 32 h 1111"/>
                  <a:gd name="T4" fmla="*/ 4 w 573"/>
                  <a:gd name="T5" fmla="*/ 75 h 1111"/>
                  <a:gd name="T6" fmla="*/ 0 w 573"/>
                  <a:gd name="T7" fmla="*/ 509 h 1111"/>
                  <a:gd name="T8" fmla="*/ 1 w 573"/>
                  <a:gd name="T9" fmla="*/ 516 h 1111"/>
                  <a:gd name="T10" fmla="*/ 9 w 573"/>
                  <a:gd name="T11" fmla="*/ 533 h 1111"/>
                  <a:gd name="T12" fmla="*/ 26 w 573"/>
                  <a:gd name="T13" fmla="*/ 550 h 1111"/>
                  <a:gd name="T14" fmla="*/ 56 w 573"/>
                  <a:gd name="T15" fmla="*/ 557 h 1111"/>
                  <a:gd name="T16" fmla="*/ 84 w 573"/>
                  <a:gd name="T17" fmla="*/ 551 h 1111"/>
                  <a:gd name="T18" fmla="*/ 100 w 573"/>
                  <a:gd name="T19" fmla="*/ 534 h 1111"/>
                  <a:gd name="T20" fmla="*/ 106 w 573"/>
                  <a:gd name="T21" fmla="*/ 516 h 1111"/>
                  <a:gd name="T22" fmla="*/ 108 w 573"/>
                  <a:gd name="T23" fmla="*/ 503 h 1111"/>
                  <a:gd name="T24" fmla="*/ 108 w 573"/>
                  <a:gd name="T25" fmla="*/ 166 h 1111"/>
                  <a:gd name="T26" fmla="*/ 135 w 573"/>
                  <a:gd name="T27" fmla="*/ 1066 h 1111"/>
                  <a:gd name="T28" fmla="*/ 138 w 573"/>
                  <a:gd name="T29" fmla="*/ 1073 h 1111"/>
                  <a:gd name="T30" fmla="*/ 151 w 573"/>
                  <a:gd name="T31" fmla="*/ 1089 h 1111"/>
                  <a:gd name="T32" fmla="*/ 174 w 573"/>
                  <a:gd name="T33" fmla="*/ 1105 h 1111"/>
                  <a:gd name="T34" fmla="*/ 199 w 573"/>
                  <a:gd name="T35" fmla="*/ 1111 h 1111"/>
                  <a:gd name="T36" fmla="*/ 227 w 573"/>
                  <a:gd name="T37" fmla="*/ 1110 h 1111"/>
                  <a:gd name="T38" fmla="*/ 255 w 573"/>
                  <a:gd name="T39" fmla="*/ 1097 h 1111"/>
                  <a:gd name="T40" fmla="*/ 272 w 573"/>
                  <a:gd name="T41" fmla="*/ 1080 h 1111"/>
                  <a:gd name="T42" fmla="*/ 278 w 573"/>
                  <a:gd name="T43" fmla="*/ 1068 h 1111"/>
                  <a:gd name="T44" fmla="*/ 279 w 573"/>
                  <a:gd name="T45" fmla="*/ 499 h 1111"/>
                  <a:gd name="T46" fmla="*/ 302 w 573"/>
                  <a:gd name="T47" fmla="*/ 503 h 1111"/>
                  <a:gd name="T48" fmla="*/ 302 w 573"/>
                  <a:gd name="T49" fmla="*/ 534 h 1111"/>
                  <a:gd name="T50" fmla="*/ 304 w 573"/>
                  <a:gd name="T51" fmla="*/ 590 h 1111"/>
                  <a:gd name="T52" fmla="*/ 304 w 573"/>
                  <a:gd name="T53" fmla="*/ 664 h 1111"/>
                  <a:gd name="T54" fmla="*/ 304 w 573"/>
                  <a:gd name="T55" fmla="*/ 750 h 1111"/>
                  <a:gd name="T56" fmla="*/ 304 w 573"/>
                  <a:gd name="T57" fmla="*/ 838 h 1111"/>
                  <a:gd name="T58" fmla="*/ 305 w 573"/>
                  <a:gd name="T59" fmla="*/ 926 h 1111"/>
                  <a:gd name="T60" fmla="*/ 305 w 573"/>
                  <a:gd name="T61" fmla="*/ 1004 h 1111"/>
                  <a:gd name="T62" fmla="*/ 305 w 573"/>
                  <a:gd name="T63" fmla="*/ 1066 h 1111"/>
                  <a:gd name="T64" fmla="*/ 306 w 573"/>
                  <a:gd name="T65" fmla="*/ 1073 h 1111"/>
                  <a:gd name="T66" fmla="*/ 315 w 573"/>
                  <a:gd name="T67" fmla="*/ 1088 h 1111"/>
                  <a:gd name="T68" fmla="*/ 335 w 573"/>
                  <a:gd name="T69" fmla="*/ 1103 h 1111"/>
                  <a:gd name="T70" fmla="*/ 372 w 573"/>
                  <a:gd name="T71" fmla="*/ 1111 h 1111"/>
                  <a:gd name="T72" fmla="*/ 408 w 573"/>
                  <a:gd name="T73" fmla="*/ 1103 h 1111"/>
                  <a:gd name="T74" fmla="*/ 429 w 573"/>
                  <a:gd name="T75" fmla="*/ 1089 h 1111"/>
                  <a:gd name="T76" fmla="*/ 437 w 573"/>
                  <a:gd name="T77" fmla="*/ 1073 h 1111"/>
                  <a:gd name="T78" fmla="*/ 438 w 573"/>
                  <a:gd name="T79" fmla="*/ 1067 h 1111"/>
                  <a:gd name="T80" fmla="*/ 466 w 573"/>
                  <a:gd name="T81" fmla="*/ 166 h 1111"/>
                  <a:gd name="T82" fmla="*/ 468 w 573"/>
                  <a:gd name="T83" fmla="*/ 503 h 1111"/>
                  <a:gd name="T84" fmla="*/ 472 w 573"/>
                  <a:gd name="T85" fmla="*/ 517 h 1111"/>
                  <a:gd name="T86" fmla="*/ 483 w 573"/>
                  <a:gd name="T87" fmla="*/ 537 h 1111"/>
                  <a:gd name="T88" fmla="*/ 505 w 573"/>
                  <a:gd name="T89" fmla="*/ 551 h 1111"/>
                  <a:gd name="T90" fmla="*/ 536 w 573"/>
                  <a:gd name="T91" fmla="*/ 551 h 1111"/>
                  <a:gd name="T92" fmla="*/ 557 w 573"/>
                  <a:gd name="T93" fmla="*/ 537 h 1111"/>
                  <a:gd name="T94" fmla="*/ 570 w 573"/>
                  <a:gd name="T95" fmla="*/ 517 h 1111"/>
                  <a:gd name="T96" fmla="*/ 573 w 573"/>
                  <a:gd name="T97" fmla="*/ 508 h 1111"/>
                  <a:gd name="T98" fmla="*/ 572 w 573"/>
                  <a:gd name="T99" fmla="*/ 68 h 1111"/>
                  <a:gd name="T100" fmla="*/ 546 w 573"/>
                  <a:gd name="T101" fmla="*/ 28 h 1111"/>
                  <a:gd name="T102" fmla="*/ 506 w 573"/>
                  <a:gd name="T103" fmla="*/ 4 h 1111"/>
                  <a:gd name="T104" fmla="*/ 94 w 573"/>
                  <a:gd name="T105" fmla="*/ 0 h 1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7099E2"/>
              </a:solidFill>
              <a:ln>
                <a:noFill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0">
                    <a:solidFill>
                      <a:srgbClr val="F7F16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</p:grpSp>
      <p:sp>
        <p:nvSpPr>
          <p:cNvPr id="498696" name="Text Box 8"/>
          <p:cNvSpPr txBox="1">
            <a:spLocks noChangeArrowheads="1"/>
          </p:cNvSpPr>
          <p:nvPr/>
        </p:nvSpPr>
        <p:spPr bwMode="gray">
          <a:xfrm>
            <a:off x="1042121" y="3332594"/>
            <a:ext cx="24384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he-IL" sz="2000" b="1" dirty="0"/>
              <a:t>השגחה:</a:t>
            </a:r>
          </a:p>
          <a:p>
            <a:pPr algn="r"/>
            <a:r>
              <a:rPr lang="he-IL" sz="2000" b="1" dirty="0"/>
              <a:t>השגחה ופיקוח על המבוטח למניעת נזק או סכנה לעצמו או </a:t>
            </a:r>
            <a:r>
              <a:rPr lang="en-US" sz="2000" b="1" dirty="0"/>
              <a:t>.</a:t>
            </a:r>
            <a:r>
              <a:rPr lang="he-IL" sz="2000" b="1" dirty="0"/>
              <a:t>לאחרים</a:t>
            </a:r>
            <a:endParaRPr lang="en-US" sz="2000" b="1" dirty="0"/>
          </a:p>
        </p:txBody>
      </p:sp>
      <p:grpSp>
        <p:nvGrpSpPr>
          <p:cNvPr id="498703" name="Group 15"/>
          <p:cNvGrpSpPr>
            <a:grpSpLocks/>
          </p:cNvGrpSpPr>
          <p:nvPr/>
        </p:nvGrpSpPr>
        <p:grpSpPr bwMode="auto">
          <a:xfrm>
            <a:off x="5085340" y="1582773"/>
            <a:ext cx="3405188" cy="3502411"/>
            <a:chOff x="2880" y="1344"/>
            <a:chExt cx="2145" cy="1965"/>
          </a:xfrm>
        </p:grpSpPr>
        <p:sp>
          <p:nvSpPr>
            <p:cNvPr id="498698" name="AutoShape 10"/>
            <p:cNvSpPr>
              <a:spLocks noChangeArrowheads="1"/>
            </p:cNvSpPr>
            <p:nvPr/>
          </p:nvSpPr>
          <p:spPr bwMode="gray">
            <a:xfrm>
              <a:off x="2913" y="1869"/>
              <a:ext cx="2112" cy="1440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D8F4BE">
                    <a:gamma/>
                    <a:tint val="0"/>
                    <a:invGamma/>
                  </a:srgbClr>
                </a:gs>
                <a:gs pos="100000">
                  <a:srgbClr val="D8F4BE"/>
                </a:gs>
              </a:gsLst>
              <a:lin ang="2700000" scaled="1"/>
            </a:gradFill>
            <a:ln w="50800">
              <a:solidFill>
                <a:srgbClr val="44988C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498699" name="Text Box 11"/>
            <p:cNvSpPr txBox="1">
              <a:spLocks noChangeArrowheads="1"/>
            </p:cNvSpPr>
            <p:nvPr/>
          </p:nvSpPr>
          <p:spPr bwMode="gray">
            <a:xfrm>
              <a:off x="3360" y="2016"/>
              <a:ext cx="163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0C0C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en-US" sz="1600" dirty="0">
                <a:solidFill>
                  <a:srgbClr val="000000"/>
                </a:solidFill>
              </a:endParaRPr>
            </a:p>
          </p:txBody>
        </p:sp>
        <p:grpSp>
          <p:nvGrpSpPr>
            <p:cNvPr id="498700" name="Group 12"/>
            <p:cNvGrpSpPr>
              <a:grpSpLocks/>
            </p:cNvGrpSpPr>
            <p:nvPr/>
          </p:nvGrpSpPr>
          <p:grpSpPr bwMode="auto">
            <a:xfrm>
              <a:off x="2880" y="1344"/>
              <a:ext cx="498" cy="1245"/>
              <a:chOff x="2880" y="1344"/>
              <a:chExt cx="498" cy="1245"/>
            </a:xfrm>
          </p:grpSpPr>
          <p:sp>
            <p:nvSpPr>
              <p:cNvPr id="498701" name="Freeform 13"/>
              <p:cNvSpPr>
                <a:spLocks/>
              </p:cNvSpPr>
              <p:nvPr/>
            </p:nvSpPr>
            <p:spPr bwMode="gray">
              <a:xfrm>
                <a:off x="3001" y="1344"/>
                <a:ext cx="233" cy="254"/>
              </a:xfrm>
              <a:custGeom>
                <a:avLst/>
                <a:gdLst>
                  <a:gd name="T0" fmla="*/ 133 w 267"/>
                  <a:gd name="T1" fmla="*/ 0 h 292"/>
                  <a:gd name="T2" fmla="*/ 161 w 267"/>
                  <a:gd name="T3" fmla="*/ 3 h 292"/>
                  <a:gd name="T4" fmla="*/ 186 w 267"/>
                  <a:gd name="T5" fmla="*/ 12 h 292"/>
                  <a:gd name="T6" fmla="*/ 209 w 267"/>
                  <a:gd name="T7" fmla="*/ 25 h 292"/>
                  <a:gd name="T8" fmla="*/ 228 w 267"/>
                  <a:gd name="T9" fmla="*/ 42 h 292"/>
                  <a:gd name="T10" fmla="*/ 245 w 267"/>
                  <a:gd name="T11" fmla="*/ 64 h 292"/>
                  <a:gd name="T12" fmla="*/ 257 w 267"/>
                  <a:gd name="T13" fmla="*/ 88 h 292"/>
                  <a:gd name="T14" fmla="*/ 265 w 267"/>
                  <a:gd name="T15" fmla="*/ 116 h 292"/>
                  <a:gd name="T16" fmla="*/ 267 w 267"/>
                  <a:gd name="T17" fmla="*/ 146 h 292"/>
                  <a:gd name="T18" fmla="*/ 265 w 267"/>
                  <a:gd name="T19" fmla="*/ 175 h 292"/>
                  <a:gd name="T20" fmla="*/ 257 w 267"/>
                  <a:gd name="T21" fmla="*/ 203 h 292"/>
                  <a:gd name="T22" fmla="*/ 245 w 267"/>
                  <a:gd name="T23" fmla="*/ 227 h 292"/>
                  <a:gd name="T24" fmla="*/ 228 w 267"/>
                  <a:gd name="T25" fmla="*/ 249 h 292"/>
                  <a:gd name="T26" fmla="*/ 209 w 267"/>
                  <a:gd name="T27" fmla="*/ 267 h 292"/>
                  <a:gd name="T28" fmla="*/ 186 w 267"/>
                  <a:gd name="T29" fmla="*/ 281 h 292"/>
                  <a:gd name="T30" fmla="*/ 161 w 267"/>
                  <a:gd name="T31" fmla="*/ 289 h 292"/>
                  <a:gd name="T32" fmla="*/ 133 w 267"/>
                  <a:gd name="T33" fmla="*/ 292 h 292"/>
                  <a:gd name="T34" fmla="*/ 103 w 267"/>
                  <a:gd name="T35" fmla="*/ 288 h 292"/>
                  <a:gd name="T36" fmla="*/ 75 w 267"/>
                  <a:gd name="T37" fmla="*/ 277 h 292"/>
                  <a:gd name="T38" fmla="*/ 51 w 267"/>
                  <a:gd name="T39" fmla="*/ 260 h 292"/>
                  <a:gd name="T40" fmla="*/ 29 w 267"/>
                  <a:gd name="T41" fmla="*/ 237 h 292"/>
                  <a:gd name="T42" fmla="*/ 13 w 267"/>
                  <a:gd name="T43" fmla="*/ 210 h 292"/>
                  <a:gd name="T44" fmla="*/ 4 w 267"/>
                  <a:gd name="T45" fmla="*/ 178 h 292"/>
                  <a:gd name="T46" fmla="*/ 0 w 267"/>
                  <a:gd name="T47" fmla="*/ 146 h 292"/>
                  <a:gd name="T48" fmla="*/ 4 w 267"/>
                  <a:gd name="T49" fmla="*/ 113 h 292"/>
                  <a:gd name="T50" fmla="*/ 13 w 267"/>
                  <a:gd name="T51" fmla="*/ 81 h 292"/>
                  <a:gd name="T52" fmla="*/ 29 w 267"/>
                  <a:gd name="T53" fmla="*/ 54 h 292"/>
                  <a:gd name="T54" fmla="*/ 51 w 267"/>
                  <a:gd name="T55" fmla="*/ 32 h 292"/>
                  <a:gd name="T56" fmla="*/ 75 w 267"/>
                  <a:gd name="T57" fmla="*/ 14 h 292"/>
                  <a:gd name="T58" fmla="*/ 103 w 267"/>
                  <a:gd name="T59" fmla="*/ 3 h 292"/>
                  <a:gd name="T60" fmla="*/ 133 w 267"/>
                  <a:gd name="T61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44988C"/>
              </a:solidFill>
              <a:ln>
                <a:noFill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0">
                    <a:solidFill>
                      <a:srgbClr val="F7F16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98702" name="Freeform 14"/>
              <p:cNvSpPr>
                <a:spLocks/>
              </p:cNvSpPr>
              <p:nvPr/>
            </p:nvSpPr>
            <p:spPr bwMode="gray">
              <a:xfrm>
                <a:off x="2880" y="1625"/>
                <a:ext cx="498" cy="964"/>
              </a:xfrm>
              <a:custGeom>
                <a:avLst/>
                <a:gdLst>
                  <a:gd name="T0" fmla="*/ 72 w 573"/>
                  <a:gd name="T1" fmla="*/ 5 h 1111"/>
                  <a:gd name="T2" fmla="*/ 30 w 573"/>
                  <a:gd name="T3" fmla="*/ 32 h 1111"/>
                  <a:gd name="T4" fmla="*/ 4 w 573"/>
                  <a:gd name="T5" fmla="*/ 75 h 1111"/>
                  <a:gd name="T6" fmla="*/ 0 w 573"/>
                  <a:gd name="T7" fmla="*/ 509 h 1111"/>
                  <a:gd name="T8" fmla="*/ 1 w 573"/>
                  <a:gd name="T9" fmla="*/ 516 h 1111"/>
                  <a:gd name="T10" fmla="*/ 9 w 573"/>
                  <a:gd name="T11" fmla="*/ 533 h 1111"/>
                  <a:gd name="T12" fmla="*/ 26 w 573"/>
                  <a:gd name="T13" fmla="*/ 550 h 1111"/>
                  <a:gd name="T14" fmla="*/ 56 w 573"/>
                  <a:gd name="T15" fmla="*/ 557 h 1111"/>
                  <a:gd name="T16" fmla="*/ 84 w 573"/>
                  <a:gd name="T17" fmla="*/ 551 h 1111"/>
                  <a:gd name="T18" fmla="*/ 100 w 573"/>
                  <a:gd name="T19" fmla="*/ 534 h 1111"/>
                  <a:gd name="T20" fmla="*/ 106 w 573"/>
                  <a:gd name="T21" fmla="*/ 516 h 1111"/>
                  <a:gd name="T22" fmla="*/ 108 w 573"/>
                  <a:gd name="T23" fmla="*/ 503 h 1111"/>
                  <a:gd name="T24" fmla="*/ 108 w 573"/>
                  <a:gd name="T25" fmla="*/ 166 h 1111"/>
                  <a:gd name="T26" fmla="*/ 135 w 573"/>
                  <a:gd name="T27" fmla="*/ 1066 h 1111"/>
                  <a:gd name="T28" fmla="*/ 138 w 573"/>
                  <a:gd name="T29" fmla="*/ 1073 h 1111"/>
                  <a:gd name="T30" fmla="*/ 151 w 573"/>
                  <a:gd name="T31" fmla="*/ 1089 h 1111"/>
                  <a:gd name="T32" fmla="*/ 174 w 573"/>
                  <a:gd name="T33" fmla="*/ 1105 h 1111"/>
                  <a:gd name="T34" fmla="*/ 199 w 573"/>
                  <a:gd name="T35" fmla="*/ 1111 h 1111"/>
                  <a:gd name="T36" fmla="*/ 227 w 573"/>
                  <a:gd name="T37" fmla="*/ 1110 h 1111"/>
                  <a:gd name="T38" fmla="*/ 255 w 573"/>
                  <a:gd name="T39" fmla="*/ 1097 h 1111"/>
                  <a:gd name="T40" fmla="*/ 272 w 573"/>
                  <a:gd name="T41" fmla="*/ 1080 h 1111"/>
                  <a:gd name="T42" fmla="*/ 278 w 573"/>
                  <a:gd name="T43" fmla="*/ 1068 h 1111"/>
                  <a:gd name="T44" fmla="*/ 279 w 573"/>
                  <a:gd name="T45" fmla="*/ 499 h 1111"/>
                  <a:gd name="T46" fmla="*/ 302 w 573"/>
                  <a:gd name="T47" fmla="*/ 503 h 1111"/>
                  <a:gd name="T48" fmla="*/ 302 w 573"/>
                  <a:gd name="T49" fmla="*/ 534 h 1111"/>
                  <a:gd name="T50" fmla="*/ 304 w 573"/>
                  <a:gd name="T51" fmla="*/ 590 h 1111"/>
                  <a:gd name="T52" fmla="*/ 304 w 573"/>
                  <a:gd name="T53" fmla="*/ 664 h 1111"/>
                  <a:gd name="T54" fmla="*/ 304 w 573"/>
                  <a:gd name="T55" fmla="*/ 750 h 1111"/>
                  <a:gd name="T56" fmla="*/ 304 w 573"/>
                  <a:gd name="T57" fmla="*/ 838 h 1111"/>
                  <a:gd name="T58" fmla="*/ 305 w 573"/>
                  <a:gd name="T59" fmla="*/ 926 h 1111"/>
                  <a:gd name="T60" fmla="*/ 305 w 573"/>
                  <a:gd name="T61" fmla="*/ 1004 h 1111"/>
                  <a:gd name="T62" fmla="*/ 305 w 573"/>
                  <a:gd name="T63" fmla="*/ 1066 h 1111"/>
                  <a:gd name="T64" fmla="*/ 306 w 573"/>
                  <a:gd name="T65" fmla="*/ 1073 h 1111"/>
                  <a:gd name="T66" fmla="*/ 315 w 573"/>
                  <a:gd name="T67" fmla="*/ 1088 h 1111"/>
                  <a:gd name="T68" fmla="*/ 335 w 573"/>
                  <a:gd name="T69" fmla="*/ 1103 h 1111"/>
                  <a:gd name="T70" fmla="*/ 372 w 573"/>
                  <a:gd name="T71" fmla="*/ 1111 h 1111"/>
                  <a:gd name="T72" fmla="*/ 408 w 573"/>
                  <a:gd name="T73" fmla="*/ 1103 h 1111"/>
                  <a:gd name="T74" fmla="*/ 429 w 573"/>
                  <a:gd name="T75" fmla="*/ 1089 h 1111"/>
                  <a:gd name="T76" fmla="*/ 437 w 573"/>
                  <a:gd name="T77" fmla="*/ 1073 h 1111"/>
                  <a:gd name="T78" fmla="*/ 438 w 573"/>
                  <a:gd name="T79" fmla="*/ 1067 h 1111"/>
                  <a:gd name="T80" fmla="*/ 466 w 573"/>
                  <a:gd name="T81" fmla="*/ 166 h 1111"/>
                  <a:gd name="T82" fmla="*/ 468 w 573"/>
                  <a:gd name="T83" fmla="*/ 503 h 1111"/>
                  <a:gd name="T84" fmla="*/ 472 w 573"/>
                  <a:gd name="T85" fmla="*/ 517 h 1111"/>
                  <a:gd name="T86" fmla="*/ 483 w 573"/>
                  <a:gd name="T87" fmla="*/ 537 h 1111"/>
                  <a:gd name="T88" fmla="*/ 505 w 573"/>
                  <a:gd name="T89" fmla="*/ 551 h 1111"/>
                  <a:gd name="T90" fmla="*/ 536 w 573"/>
                  <a:gd name="T91" fmla="*/ 551 h 1111"/>
                  <a:gd name="T92" fmla="*/ 557 w 573"/>
                  <a:gd name="T93" fmla="*/ 537 h 1111"/>
                  <a:gd name="T94" fmla="*/ 570 w 573"/>
                  <a:gd name="T95" fmla="*/ 517 h 1111"/>
                  <a:gd name="T96" fmla="*/ 573 w 573"/>
                  <a:gd name="T97" fmla="*/ 508 h 1111"/>
                  <a:gd name="T98" fmla="*/ 572 w 573"/>
                  <a:gd name="T99" fmla="*/ 68 h 1111"/>
                  <a:gd name="T100" fmla="*/ 546 w 573"/>
                  <a:gd name="T101" fmla="*/ 28 h 1111"/>
                  <a:gd name="T102" fmla="*/ 506 w 573"/>
                  <a:gd name="T103" fmla="*/ 4 h 1111"/>
                  <a:gd name="T104" fmla="*/ 94 w 573"/>
                  <a:gd name="T105" fmla="*/ 0 h 1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44988C"/>
              </a:solidFill>
              <a:ln>
                <a:noFill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0">
                    <a:solidFill>
                      <a:srgbClr val="F7F16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</p:grpSp>
      <p:sp>
        <p:nvSpPr>
          <p:cNvPr id="2" name="מלבן 1"/>
          <p:cNvSpPr/>
          <p:nvPr/>
        </p:nvSpPr>
        <p:spPr>
          <a:xfrm>
            <a:off x="5277427" y="2994040"/>
            <a:ext cx="3147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he-IL" b="1" dirty="0">
                <a:latin typeface="Arial" pitchFamily="34" charset="0"/>
              </a:rPr>
              <a:t>פעולות יום יום:</a:t>
            </a:r>
          </a:p>
          <a:p>
            <a:pPr algn="r" eaLnBrk="1" hangingPunct="1"/>
            <a:r>
              <a:rPr lang="he-IL" b="1" dirty="0">
                <a:solidFill>
                  <a:srgbClr val="0000FF"/>
                </a:solidFill>
                <a:latin typeface="Arial" pitchFamily="34" charset="0"/>
              </a:rPr>
              <a:t>אכילה</a:t>
            </a:r>
          </a:p>
          <a:p>
            <a:pPr algn="r" eaLnBrk="1" hangingPunct="1"/>
            <a:r>
              <a:rPr lang="he-IL" b="1" dirty="0">
                <a:solidFill>
                  <a:srgbClr val="0000FF"/>
                </a:solidFill>
                <a:latin typeface="Arial" pitchFamily="34" charset="0"/>
              </a:rPr>
              <a:t>רחצה</a:t>
            </a:r>
          </a:p>
          <a:p>
            <a:pPr algn="r" eaLnBrk="1" hangingPunct="1"/>
            <a:r>
              <a:rPr lang="he-IL" b="1" dirty="0">
                <a:solidFill>
                  <a:srgbClr val="0000FF"/>
                </a:solidFill>
                <a:latin typeface="Arial" pitchFamily="34" charset="0"/>
              </a:rPr>
              <a:t>לבישה</a:t>
            </a:r>
          </a:p>
          <a:p>
            <a:pPr algn="r" eaLnBrk="1" hangingPunct="1"/>
            <a:r>
              <a:rPr lang="he-IL" b="1" dirty="0">
                <a:solidFill>
                  <a:srgbClr val="0000FF"/>
                </a:solidFill>
                <a:latin typeface="Arial" pitchFamily="34" charset="0"/>
              </a:rPr>
              <a:t>ניידות עצמית בבית (נפילות)</a:t>
            </a:r>
          </a:p>
          <a:p>
            <a:pPr algn="r" eaLnBrk="1" hangingPunct="1"/>
            <a:r>
              <a:rPr lang="he-IL" b="1" dirty="0">
                <a:solidFill>
                  <a:srgbClr val="0000FF"/>
                </a:solidFill>
                <a:latin typeface="Arial" pitchFamily="34" charset="0"/>
              </a:rPr>
              <a:t>שליטה בהפרשות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4380660" y="312726"/>
            <a:ext cx="36631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b="1" dirty="0"/>
              <a:t>התלות בעזרת הזולת</a:t>
            </a:r>
            <a:endParaRPr lang="he-I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0178" y="246856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מלבן 17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56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1" name="AutoShape 3"/>
          <p:cNvSpPr>
            <a:spLocks noChangeArrowheads="1"/>
          </p:cNvSpPr>
          <p:nvPr/>
        </p:nvSpPr>
        <p:spPr bwMode="gray">
          <a:xfrm>
            <a:off x="1187450" y="2271694"/>
            <a:ext cx="4110561" cy="2852511"/>
          </a:xfrm>
          <a:prstGeom prst="roundRect">
            <a:avLst>
              <a:gd name="adj" fmla="val 1034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he-IL"/>
          </a:p>
        </p:txBody>
      </p:sp>
      <p:sp>
        <p:nvSpPr>
          <p:cNvPr id="498695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he-IL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מועד הזכאות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8698" name="AutoShape 10"/>
          <p:cNvSpPr>
            <a:spLocks noChangeArrowheads="1"/>
          </p:cNvSpPr>
          <p:nvPr/>
        </p:nvSpPr>
        <p:spPr bwMode="gray">
          <a:xfrm>
            <a:off x="1050852" y="1933556"/>
            <a:ext cx="5897412" cy="3600791"/>
          </a:xfrm>
          <a:prstGeom prst="roundRect">
            <a:avLst>
              <a:gd name="adj" fmla="val 1034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he-IL" sz="3200" b="1" dirty="0">
                <a:solidFill>
                  <a:srgbClr val="002060"/>
                </a:solidFill>
              </a:rPr>
              <a:t>בתום                     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endParaRPr lang="he-IL" sz="3200" b="1" dirty="0">
              <a:solidFill>
                <a:srgbClr val="002060"/>
              </a:solidFill>
            </a:endParaRPr>
          </a:p>
          <a:p>
            <a:r>
              <a:rPr lang="he-IL" sz="3200" b="1" dirty="0">
                <a:solidFill>
                  <a:srgbClr val="002060"/>
                </a:solidFill>
              </a:rPr>
              <a:t>שמונה ימים מיום הגשת התביעה</a:t>
            </a:r>
          </a:p>
          <a:p>
            <a:pPr algn="r"/>
            <a:r>
              <a:rPr lang="he-IL" sz="3200" b="1" dirty="0">
                <a:solidFill>
                  <a:srgbClr val="002060"/>
                </a:solidFill>
              </a:rPr>
              <a:t>(</a:t>
            </a:r>
            <a:r>
              <a:rPr lang="he-IL" sz="2400" b="1" dirty="0">
                <a:solidFill>
                  <a:srgbClr val="002060"/>
                </a:solidFill>
              </a:rPr>
              <a:t>החל מ 05.2019 ניתן לשלם קצבת</a:t>
            </a:r>
          </a:p>
          <a:p>
            <a:pPr algn="r"/>
            <a:r>
              <a:rPr lang="he-IL" sz="2400" b="1" dirty="0">
                <a:solidFill>
                  <a:srgbClr val="002060"/>
                </a:solidFill>
              </a:rPr>
              <a:t>בטרם שירות</a:t>
            </a:r>
            <a:r>
              <a:rPr lang="he-IL" sz="3200" b="1" dirty="0">
                <a:solidFill>
                  <a:srgbClr val="002060"/>
                </a:solidFill>
              </a:rPr>
              <a:t>)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gray">
          <a:xfrm>
            <a:off x="5629276" y="1933556"/>
            <a:ext cx="25908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1" y="116632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5" descr="14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93012"/>
            <a:ext cx="1447800" cy="133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11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title"/>
          </p:nvPr>
        </p:nvSpPr>
        <p:spPr>
          <a:xfrm>
            <a:off x="2091345" y="145617"/>
            <a:ext cx="7704510" cy="4248472"/>
          </a:xfrm>
        </p:spPr>
        <p:txBody>
          <a:bodyPr/>
          <a:lstStyle/>
          <a:p>
            <a:r>
              <a:rPr lang="he-IL" altLang="ko-KR" sz="5400" dirty="0">
                <a:ea typeface="Gulim" pitchFamily="34" charset="-127"/>
              </a:rPr>
              <a:t>שינוי חקיקה בסיעוד</a:t>
            </a:r>
            <a:br>
              <a:rPr lang="he-IL" altLang="ko-KR" sz="5400" dirty="0">
                <a:ea typeface="Gulim" pitchFamily="34" charset="-127"/>
              </a:rPr>
            </a:br>
            <a:r>
              <a:rPr lang="he-IL" altLang="ko-KR" sz="4000" dirty="0">
                <a:ea typeface="Gulim" pitchFamily="34" charset="-127"/>
              </a:rPr>
              <a:t>רפורמה מ-01-11-2018</a:t>
            </a:r>
            <a:r>
              <a:rPr lang="he-IL" altLang="ko-KR" sz="5400" dirty="0">
                <a:ea typeface="Gulim" pitchFamily="34" charset="-127"/>
              </a:rPr>
              <a:t/>
            </a:r>
            <a:br>
              <a:rPr lang="he-IL" altLang="ko-KR" sz="5400" dirty="0">
                <a:ea typeface="Gulim" pitchFamily="34" charset="-127"/>
              </a:rPr>
            </a:br>
            <a:endParaRPr lang="en-US" altLang="ko-KR" dirty="0">
              <a:ea typeface="Gulim" pitchFamily="34" charset="-127"/>
            </a:endParaRPr>
          </a:p>
        </p:txBody>
      </p:sp>
      <p:sp>
        <p:nvSpPr>
          <p:cNvPr id="39948" name="AutoShape 12"/>
          <p:cNvSpPr>
            <a:spLocks noChangeArrowheads="1"/>
          </p:cNvSpPr>
          <p:nvPr/>
        </p:nvSpPr>
        <p:spPr bwMode="auto">
          <a:xfrm>
            <a:off x="2457450" y="2895600"/>
            <a:ext cx="5095875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latinLnBrk="1" hangingPunct="1"/>
            <a:r>
              <a:rPr kumimoji="1" lang="en-US" altLang="ko-KR" sz="2000" b="1">
                <a:solidFill>
                  <a:schemeClr val="bg1"/>
                </a:solidFill>
                <a:latin typeface="Arial" pitchFamily="34" charset="0"/>
                <a:ea typeface="Gulim" pitchFamily="34" charset="-127"/>
              </a:rPr>
              <a:t>Strategy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413770"/>
            <a:ext cx="3058956" cy="305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נקודות עיקריות ברפורמת הסיעוד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mtClean="0">
                <a:solidFill>
                  <a:schemeClr val="tx1">
                    <a:lumMod val="75000"/>
                  </a:schemeClr>
                </a:solidFill>
              </a:rPr>
              <a:t>כבוד האדם ושיתופו בהחלטה כיצד להעניק לו הזכאות לסיעוד על שלל צורותיה האפשרויות .</a:t>
            </a:r>
          </a:p>
          <a:p>
            <a:r>
              <a:rPr lang="he-IL" smtClean="0">
                <a:solidFill>
                  <a:schemeClr val="tx1">
                    <a:lumMod val="75000"/>
                  </a:schemeClr>
                </a:solidFill>
              </a:rPr>
              <a:t>החל מ-01.08.18 בן משפחה יוכל לטפל בקרובו הסיעודי, בעבר זו לא הייתה כלל אפשרות על הפרק .</a:t>
            </a:r>
          </a:p>
          <a:p>
            <a:r>
              <a:rPr lang="he-IL" smtClean="0">
                <a:solidFill>
                  <a:schemeClr val="tx1">
                    <a:lumMod val="75000"/>
                  </a:schemeClr>
                </a:solidFill>
              </a:rPr>
              <a:t>הגדלת רמות הזכאות, במקום 3 רמות בעבר, הוגדלו ל-6 רמות, המשמעות יותר שעות ברמות הגבוהות .</a:t>
            </a:r>
          </a:p>
          <a:p>
            <a:r>
              <a:rPr lang="he-IL" smtClean="0">
                <a:solidFill>
                  <a:schemeClr val="tx1">
                    <a:lumMod val="75000"/>
                  </a:schemeClr>
                </a:solidFill>
              </a:rPr>
              <a:t>ב-2021 פעימה נוספת בהגדלת שעות  הטיפול,{30 שעות שבועיות}.   </a:t>
            </a:r>
            <a:endParaRPr lang="he-IL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23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ko-KR">
                <a:ea typeface="Gulim" pitchFamily="34" charset="-127"/>
              </a:rPr>
              <a:t>הרמה </a:t>
            </a:r>
            <a:r>
              <a:rPr lang="he-IL" altLang="ko-KR" smtClean="0">
                <a:ea typeface="Gulim" pitchFamily="34" charset="-127"/>
              </a:rPr>
              <a:t>הראשונה </a:t>
            </a:r>
            <a:endParaRPr lang="en-US" altLang="ko-KR">
              <a:ea typeface="Gulim" pitchFamily="34" charset="-127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836712"/>
            <a:ext cx="7138987" cy="5487888"/>
          </a:xfrm>
        </p:spPr>
        <p:txBody>
          <a:bodyPr/>
          <a:lstStyle/>
          <a:p>
            <a:r>
              <a:rPr lang="he-IL" sz="2400" dirty="0">
                <a:solidFill>
                  <a:schemeClr val="tx1">
                    <a:lumMod val="75000"/>
                  </a:schemeClr>
                </a:solidFill>
              </a:rPr>
              <a:t>ברמת התלות 1 – (2.5-3 נקודות תלות) יבחר הזקן הסיעודי אפשרות אחת מבין השלוש הבאות: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  <a:p>
            <a:pPr lvl="0"/>
            <a:r>
              <a:rPr lang="he-IL" sz="2400" dirty="0">
                <a:solidFill>
                  <a:schemeClr val="tx1">
                    <a:lumMod val="75000"/>
                  </a:schemeClr>
                </a:solidFill>
              </a:rPr>
              <a:t>גמלה כספית בגובה 1,408 ₪ בחודש(נכון ל 02.2019) אותה ניתן לנצל לכל מטרה.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  <a:p>
            <a:pPr lvl="0"/>
            <a:r>
              <a:rPr lang="he-IL" sz="2400" dirty="0">
                <a:solidFill>
                  <a:schemeClr val="tx1">
                    <a:lumMod val="75000"/>
                  </a:schemeClr>
                </a:solidFill>
              </a:rPr>
              <a:t>9 שעות שבועיות שניתן לממש אותן לצרכים שאינם טיפול ביתי (כמו ביקור במרכז יום, מוצרי ספיגה, לחצני מצוקה ושירותי כביסה) ;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he-IL" sz="2400" dirty="0">
                <a:solidFill>
                  <a:schemeClr val="tx1">
                    <a:lumMod val="75000"/>
                  </a:schemeClr>
                </a:solidFill>
              </a:rPr>
              <a:t>5.5 שעות שבועיות שניתן לממש אותן לטיפול אישי בבית או לשלב בין שירותים שונים (כולל שילוב עם גמלה כספית). לדוגמא 3.5 שעות שבועיות בבית ו- 2 שעות עבור ביקור במרכז יום, או 2 שעות טיפול אישי בבית והשאר בכסף</a:t>
            </a:r>
            <a:endParaRPr lang="he-IL" altLang="ko-KR" sz="2400" b="1" dirty="0">
              <a:solidFill>
                <a:schemeClr val="tx1">
                  <a:lumMod val="75000"/>
                </a:schemeClr>
              </a:solidFill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14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רמות 2-6</a:t>
            </a: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067776"/>
              </p:ext>
            </p:extLst>
          </p:nvPr>
        </p:nvGraphicFramePr>
        <p:xfrm>
          <a:off x="755578" y="1556790"/>
          <a:ext cx="7776861" cy="432048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06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85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05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831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1.11.2018-31.12.2019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1.1.2020-31.12.2020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1.1.2021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831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r>
                        <a:rPr lang="he-IL" sz="1400">
                          <a:effectLst/>
                        </a:rPr>
                        <a:t>רמה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נקודות תלות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שעות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תוספת למטפל ישראלי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שעות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תוספת למטפל ישראלי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שעות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תוספת למטפל ישראלי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77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3.5-4.5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77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5-6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7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6.5-7.5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77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8-9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77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9.5-10.5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3" name="כפל 2"/>
          <p:cNvSpPr/>
          <p:nvPr/>
        </p:nvSpPr>
        <p:spPr bwMode="auto">
          <a:xfrm>
            <a:off x="2987824" y="2769096"/>
            <a:ext cx="4032448" cy="3408040"/>
          </a:xfrm>
          <a:prstGeom prst="mathMultiply">
            <a:avLst>
              <a:gd name="adj1" fmla="val 418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39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61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he-IL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תנאי הזכאות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2133600" y="1556792"/>
            <a:ext cx="4857750" cy="581025"/>
            <a:chOff x="1344" y="1152"/>
            <a:chExt cx="3060" cy="366"/>
          </a:xfrm>
          <a:gradFill>
            <a:gsLst>
              <a:gs pos="0">
                <a:srgbClr val="FFC000"/>
              </a:gs>
              <a:gs pos="100000">
                <a:srgbClr val="CCECFF">
                  <a:gamma/>
                  <a:tint val="0"/>
                  <a:invGamma/>
                </a:srgbClr>
              </a:gs>
            </a:gsLst>
            <a:lin ang="18900000" scaled="1"/>
          </a:gradFill>
        </p:grpSpPr>
        <p:sp>
          <p:nvSpPr>
            <p:cNvPr id="326678" name="AutoShape 22"/>
            <p:cNvSpPr>
              <a:spLocks noChangeArrowheads="1"/>
            </p:cNvSpPr>
            <p:nvPr/>
          </p:nvSpPr>
          <p:spPr bwMode="gray">
            <a:xfrm>
              <a:off x="1344" y="1152"/>
              <a:ext cx="3060" cy="348"/>
            </a:xfrm>
            <a:prstGeom prst="roundRect">
              <a:avLst>
                <a:gd name="adj" fmla="val 50000"/>
              </a:avLst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26679" name="AutoShape 23"/>
            <p:cNvSpPr>
              <a:spLocks noChangeArrowheads="1"/>
            </p:cNvSpPr>
            <p:nvPr/>
          </p:nvSpPr>
          <p:spPr bwMode="gray">
            <a:xfrm>
              <a:off x="1392" y="1188"/>
              <a:ext cx="2970" cy="288"/>
            </a:xfrm>
            <a:prstGeom prst="roundRect">
              <a:avLst>
                <a:gd name="adj" fmla="val 50000"/>
              </a:avLst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26680" name="Text Box 24"/>
            <p:cNvSpPr txBox="1">
              <a:spLocks noChangeArrowheads="1"/>
            </p:cNvSpPr>
            <p:nvPr/>
          </p:nvSpPr>
          <p:spPr bwMode="gray">
            <a:xfrm>
              <a:off x="1488" y="1188"/>
              <a:ext cx="2697" cy="330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he-IL" sz="2800" b="1" dirty="0"/>
                <a:t>גיל פרישה</a:t>
              </a:r>
              <a:endParaRPr lang="en-US" sz="2800" b="1" dirty="0"/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2071670" y="2228298"/>
            <a:ext cx="4857750" cy="581025"/>
            <a:chOff x="1356" y="2064"/>
            <a:chExt cx="3060" cy="366"/>
          </a:xfrm>
        </p:grpSpPr>
        <p:sp>
          <p:nvSpPr>
            <p:cNvPr id="326684" name="AutoShape 28"/>
            <p:cNvSpPr>
              <a:spLocks noChangeArrowheads="1"/>
            </p:cNvSpPr>
            <p:nvPr/>
          </p:nvSpPr>
          <p:spPr bwMode="gray">
            <a:xfrm>
              <a:off x="1356" y="2064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A79DAF"/>
                </a:gs>
                <a:gs pos="100000">
                  <a:srgbClr val="A79DAF">
                    <a:gamma/>
                    <a:tint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26685" name="AutoShape 29"/>
            <p:cNvSpPr>
              <a:spLocks noChangeArrowheads="1"/>
            </p:cNvSpPr>
            <p:nvPr/>
          </p:nvSpPr>
          <p:spPr bwMode="gray">
            <a:xfrm>
              <a:off x="1404" y="2100"/>
              <a:ext cx="2970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A79DAF">
                    <a:gamma/>
                    <a:tint val="54510"/>
                    <a:invGamma/>
                  </a:srgbClr>
                </a:gs>
                <a:gs pos="100000">
                  <a:srgbClr val="A79DAF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26686" name="Text Box 30"/>
            <p:cNvSpPr txBox="1">
              <a:spLocks noChangeArrowheads="1"/>
            </p:cNvSpPr>
            <p:nvPr/>
          </p:nvSpPr>
          <p:spPr bwMode="gray">
            <a:xfrm>
              <a:off x="1500" y="2100"/>
              <a:ext cx="2640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>
                  <a:alpha val="50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/>
              <a:r>
                <a:rPr lang="he-IL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ביטוח</a:t>
              </a:r>
              <a:endPara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2133600" y="2940546"/>
            <a:ext cx="4857750" cy="581025"/>
            <a:chOff x="1344" y="2496"/>
            <a:chExt cx="3060" cy="366"/>
          </a:xfrm>
          <a:gradFill>
            <a:gsLst>
              <a:gs pos="0">
                <a:srgbClr val="7030A0"/>
              </a:gs>
              <a:gs pos="100000">
                <a:srgbClr val="CCECFF">
                  <a:gamma/>
                  <a:tint val="0"/>
                  <a:invGamma/>
                </a:srgbClr>
              </a:gs>
            </a:gsLst>
            <a:lin ang="18900000" scaled="1"/>
          </a:gradFill>
        </p:grpSpPr>
        <p:sp>
          <p:nvSpPr>
            <p:cNvPr id="326687" name="AutoShape 31"/>
            <p:cNvSpPr>
              <a:spLocks noChangeArrowheads="1"/>
            </p:cNvSpPr>
            <p:nvPr/>
          </p:nvSpPr>
          <p:spPr bwMode="gray">
            <a:xfrm>
              <a:off x="1344" y="2496"/>
              <a:ext cx="3060" cy="348"/>
            </a:xfrm>
            <a:prstGeom prst="roundRect">
              <a:avLst>
                <a:gd name="adj" fmla="val 50000"/>
              </a:avLst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26688" name="AutoShape 32"/>
            <p:cNvSpPr>
              <a:spLocks noChangeArrowheads="1"/>
            </p:cNvSpPr>
            <p:nvPr/>
          </p:nvSpPr>
          <p:spPr bwMode="gray">
            <a:xfrm>
              <a:off x="1392" y="2532"/>
              <a:ext cx="2970" cy="288"/>
            </a:xfrm>
            <a:prstGeom prst="roundRect">
              <a:avLst>
                <a:gd name="adj" fmla="val 50000"/>
              </a:avLst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26689" name="Text Box 33"/>
            <p:cNvSpPr txBox="1">
              <a:spLocks noChangeArrowheads="1"/>
            </p:cNvSpPr>
            <p:nvPr/>
          </p:nvSpPr>
          <p:spPr bwMode="gray">
            <a:xfrm>
              <a:off x="1488" y="2532"/>
              <a:ext cx="2640" cy="330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>
                  <a:alpha val="50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/>
              <a:r>
                <a:rPr lang="he-IL" sz="2800" b="1" dirty="0"/>
                <a:t>מבחן הכנסות</a:t>
              </a:r>
              <a:endParaRPr lang="en-US" sz="2800" b="1" dirty="0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2157277" y="3676775"/>
            <a:ext cx="4857750" cy="581025"/>
            <a:chOff x="1344" y="2976"/>
            <a:chExt cx="3060" cy="366"/>
          </a:xfrm>
        </p:grpSpPr>
        <p:sp>
          <p:nvSpPr>
            <p:cNvPr id="326690" name="AutoShape 34"/>
            <p:cNvSpPr>
              <a:spLocks noChangeArrowheads="1"/>
            </p:cNvSpPr>
            <p:nvPr/>
          </p:nvSpPr>
          <p:spPr bwMode="gray">
            <a:xfrm>
              <a:off x="1344" y="2976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A79DAF"/>
                </a:gs>
                <a:gs pos="100000">
                  <a:srgbClr val="A79DAF">
                    <a:gamma/>
                    <a:tint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26691" name="AutoShape 35"/>
            <p:cNvSpPr>
              <a:spLocks noChangeArrowheads="1"/>
            </p:cNvSpPr>
            <p:nvPr/>
          </p:nvSpPr>
          <p:spPr bwMode="gray">
            <a:xfrm>
              <a:off x="1392" y="3012"/>
              <a:ext cx="2970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00FF"/>
                </a:gs>
                <a:gs pos="100000">
                  <a:srgbClr val="A79DAF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26692" name="Text Box 36"/>
            <p:cNvSpPr txBox="1">
              <a:spLocks noChangeArrowheads="1"/>
            </p:cNvSpPr>
            <p:nvPr/>
          </p:nvSpPr>
          <p:spPr bwMode="gray">
            <a:xfrm>
              <a:off x="1488" y="3012"/>
              <a:ext cx="2640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>
                  <a:alpha val="50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/>
              <a:r>
                <a:rPr lang="he-IL" sz="2800" b="1" dirty="0"/>
                <a:t>מגורים בקהילה</a:t>
              </a:r>
              <a:endParaRPr lang="en-US" sz="2800" b="1" dirty="0"/>
            </a:p>
          </p:txBody>
        </p:sp>
      </p:grpSp>
      <p:grpSp>
        <p:nvGrpSpPr>
          <p:cNvPr id="23" name="Group 41"/>
          <p:cNvGrpSpPr>
            <a:grpSpLocks/>
          </p:cNvGrpSpPr>
          <p:nvPr/>
        </p:nvGrpSpPr>
        <p:grpSpPr bwMode="auto">
          <a:xfrm>
            <a:off x="2133600" y="4425754"/>
            <a:ext cx="4857750" cy="581025"/>
            <a:chOff x="1344" y="2976"/>
            <a:chExt cx="3060" cy="366"/>
          </a:xfrm>
          <a:gradFill>
            <a:gsLst>
              <a:gs pos="0">
                <a:schemeClr val="tx1">
                  <a:lumMod val="60000"/>
                  <a:lumOff val="40000"/>
                </a:schemeClr>
              </a:gs>
              <a:gs pos="100000">
                <a:srgbClr val="A79DAF"/>
              </a:gs>
            </a:gsLst>
            <a:lin ang="0" scaled="1"/>
          </a:gradFill>
        </p:grpSpPr>
        <p:sp>
          <p:nvSpPr>
            <p:cNvPr id="24" name="AutoShape 34"/>
            <p:cNvSpPr>
              <a:spLocks noChangeArrowheads="1"/>
            </p:cNvSpPr>
            <p:nvPr/>
          </p:nvSpPr>
          <p:spPr bwMode="gray">
            <a:xfrm>
              <a:off x="1344" y="2976"/>
              <a:ext cx="3060" cy="348"/>
            </a:xfrm>
            <a:prstGeom prst="roundRect">
              <a:avLst>
                <a:gd name="adj" fmla="val 50000"/>
              </a:avLst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5" name="AutoShape 35"/>
            <p:cNvSpPr>
              <a:spLocks noChangeArrowheads="1"/>
            </p:cNvSpPr>
            <p:nvPr/>
          </p:nvSpPr>
          <p:spPr bwMode="gray">
            <a:xfrm>
              <a:off x="1392" y="3012"/>
              <a:ext cx="2970" cy="288"/>
            </a:xfrm>
            <a:prstGeom prst="roundRect">
              <a:avLst>
                <a:gd name="adj" fmla="val 50000"/>
              </a:avLst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6" name="Text Box 36"/>
            <p:cNvSpPr txBox="1">
              <a:spLocks noChangeArrowheads="1"/>
            </p:cNvSpPr>
            <p:nvPr/>
          </p:nvSpPr>
          <p:spPr bwMode="gray">
            <a:xfrm>
              <a:off x="1488" y="3012"/>
              <a:ext cx="2640" cy="330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>
                  <a:alpha val="50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/>
              <a:r>
                <a:rPr lang="he-IL" sz="2800" b="1" dirty="0"/>
                <a:t>העדר כפל גמלה</a:t>
              </a:r>
              <a:endParaRPr lang="en-US" sz="2800" b="1" dirty="0"/>
            </a:p>
          </p:txBody>
        </p:sp>
      </p:grp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46856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מלבן 26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ko-KR">
                <a:ea typeface="Gulim" pitchFamily="34" charset="-127"/>
              </a:rPr>
              <a:t>כסף או שירות</a:t>
            </a:r>
            <a:endParaRPr lang="en-US" altLang="ko-KR">
              <a:ea typeface="Gulim" pitchFamily="34" charset="-127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altLang="ko-KR" dirty="0" err="1">
                <a:solidFill>
                  <a:srgbClr val="FF0000"/>
                </a:solidFill>
                <a:ea typeface="Gulim" pitchFamily="34" charset="-127"/>
              </a:rPr>
              <a:t>ברמות</a:t>
            </a:r>
            <a:r>
              <a:rPr lang="en-US" altLang="ko-KR" dirty="0">
                <a:solidFill>
                  <a:srgbClr val="FF0000"/>
                </a:solidFill>
                <a:ea typeface="Gulim" pitchFamily="34" charset="-127"/>
              </a:rPr>
              <a:t> 2-6 :</a:t>
            </a:r>
            <a:endParaRPr lang="he-IL" altLang="ko-KR" dirty="0">
              <a:solidFill>
                <a:srgbClr val="FF0000"/>
              </a:solidFill>
              <a:ea typeface="Gulim" pitchFamily="34" charset="-127"/>
            </a:endParaRPr>
          </a:p>
          <a:p>
            <a:pPr marL="0" indent="0">
              <a:buNone/>
            </a:pPr>
            <a:endParaRPr lang="en-US" altLang="ko-KR" dirty="0">
              <a:ea typeface="Gulim" pitchFamily="34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altLang="ko-KR" dirty="0" err="1">
                <a:ea typeface="Gulim" pitchFamily="34" charset="-127"/>
              </a:rPr>
              <a:t>רשאי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dirty="0" err="1">
                <a:ea typeface="Gulim" pitchFamily="34" charset="-127"/>
              </a:rPr>
              <a:t>לבחור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dirty="0" err="1">
                <a:ea typeface="Gulim" pitchFamily="34" charset="-127"/>
              </a:rPr>
              <a:t>עד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dirty="0" err="1">
                <a:ea typeface="Gulim" pitchFamily="34" charset="-127"/>
              </a:rPr>
              <a:t>שליש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dirty="0" err="1">
                <a:ea typeface="Gulim" pitchFamily="34" charset="-127"/>
              </a:rPr>
              <a:t>מיחידות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dirty="0" err="1">
                <a:ea typeface="Gulim" pitchFamily="34" charset="-127"/>
              </a:rPr>
              <a:t>השירות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err="1">
                <a:ea typeface="Gulim" pitchFamily="34" charset="-127"/>
              </a:rPr>
              <a:t>בגמלה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smtClean="0">
                <a:ea typeface="Gulim" pitchFamily="34" charset="-127"/>
              </a:rPr>
              <a:t>בכס</a:t>
            </a:r>
            <a:r>
              <a:rPr lang="he-IL" altLang="ko-KR" smtClean="0">
                <a:ea typeface="Gulim" pitchFamily="34" charset="-127"/>
              </a:rPr>
              <a:t>ף,</a:t>
            </a:r>
            <a:r>
              <a:rPr lang="en-US" altLang="ko-KR" smtClean="0">
                <a:ea typeface="Gulim" pitchFamily="34" charset="-127"/>
              </a:rPr>
              <a:t> אם </a:t>
            </a:r>
            <a:r>
              <a:rPr lang="he-IL" altLang="ko-KR" dirty="0">
                <a:ea typeface="Gulim" pitchFamily="34" charset="-127"/>
              </a:rPr>
              <a:t>עובד סוציאלי </a:t>
            </a:r>
            <a:r>
              <a:rPr lang="en-US" altLang="ko-KR" dirty="0" err="1">
                <a:ea typeface="Gulim" pitchFamily="34" charset="-127"/>
              </a:rPr>
              <a:t>ביקר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dirty="0" err="1">
                <a:ea typeface="Gulim" pitchFamily="34" charset="-127"/>
              </a:rPr>
              <a:t>בביתו</a:t>
            </a:r>
            <a:r>
              <a:rPr lang="en-US" altLang="ko-KR" dirty="0">
                <a:ea typeface="Gulim" pitchFamily="34" charset="-127"/>
              </a:rPr>
              <a:t>.</a:t>
            </a:r>
            <a:br>
              <a:rPr lang="en-US" altLang="ko-KR" dirty="0">
                <a:ea typeface="Gulim" pitchFamily="34" charset="-127"/>
              </a:rPr>
            </a:br>
            <a:endParaRPr lang="en-US" altLang="ko-KR" dirty="0">
              <a:ea typeface="Gulim" pitchFamily="34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altLang="ko-KR" dirty="0">
                <a:ea typeface="Gulim" pitchFamily="34" charset="-127"/>
              </a:rPr>
              <a:t>ע</a:t>
            </a:r>
            <a:r>
              <a:rPr lang="he-IL" altLang="ko-KR" dirty="0">
                <a:ea typeface="Gulim" pitchFamily="34" charset="-127"/>
              </a:rPr>
              <a:t>ד</a:t>
            </a:r>
            <a:r>
              <a:rPr lang="en-US" altLang="ko-KR" dirty="0">
                <a:ea typeface="Gulim" pitchFamily="34" charset="-127"/>
              </a:rPr>
              <a:t>4 </a:t>
            </a:r>
            <a:r>
              <a:rPr lang="he-IL" altLang="ko-KR" dirty="0">
                <a:ea typeface="Gulim" pitchFamily="34" charset="-127"/>
              </a:rPr>
              <a:t> שעות בכסף  </a:t>
            </a:r>
            <a:r>
              <a:rPr lang="en-US" altLang="ko-KR" dirty="0" err="1">
                <a:ea typeface="Gulim" pitchFamily="34" charset="-127"/>
              </a:rPr>
              <a:t>כל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dirty="0" err="1">
                <a:ea typeface="Gulim" pitchFamily="34" charset="-127"/>
              </a:rPr>
              <a:t>עוד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dirty="0" err="1">
                <a:ea typeface="Gulim" pitchFamily="34" charset="-127"/>
              </a:rPr>
              <a:t>לא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dirty="0" err="1">
                <a:ea typeface="Gulim" pitchFamily="34" charset="-127"/>
              </a:rPr>
              <a:t>ביקר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dirty="0" err="1">
                <a:ea typeface="Gulim" pitchFamily="34" charset="-127"/>
              </a:rPr>
              <a:t>בביתו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he-IL" altLang="ko-KR" dirty="0">
                <a:ea typeface="Gulim" pitchFamily="34" charset="-127"/>
              </a:rPr>
              <a:t>עובד סוציאלי.</a:t>
            </a:r>
          </a:p>
          <a:p>
            <a:pPr>
              <a:buFont typeface="Wingdings" panose="05000000000000000000" pitchFamily="2" charset="2"/>
              <a:buChar char="v"/>
            </a:pPr>
            <a:endParaRPr lang="ko-KR" altLang="en-US" dirty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122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גובה הגמלה בכסף </a:t>
            </a:r>
            <a:r>
              <a:rPr lang="he-IL" dirty="0" smtClean="0"/>
              <a:t>{01-21}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261465"/>
              </p:ext>
            </p:extLst>
          </p:nvPr>
        </p:nvGraphicFramePr>
        <p:xfrm>
          <a:off x="827584" y="621088"/>
          <a:ext cx="8064894" cy="618230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53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5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2362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>
                        <a:effectLst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he-IL" sz="2400" b="1">
                          <a:solidFill>
                            <a:schemeClr val="tx1"/>
                          </a:solidFill>
                          <a:effectLst/>
                        </a:rPr>
                        <a:t>רמה</a:t>
                      </a:r>
                      <a:endParaRPr lang="he-IL" sz="14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>
                        <a:effectLst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r>
                        <a:rPr lang="he-IL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נקודות תלות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(ע"פ</a:t>
                      </a:r>
                      <a:r>
                        <a:rPr lang="he-IL" sz="2000" b="1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הערכה)</a:t>
                      </a:r>
                      <a:endParaRPr lang="he-IL" sz="20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סכום הגמלה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מעסיק</a:t>
                      </a:r>
                      <a:r>
                        <a:rPr lang="he-IL" sz="2000" b="1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עובד </a:t>
                      </a:r>
                      <a:r>
                        <a:rPr lang="he-IL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זר            מעסיק</a:t>
                      </a:r>
                      <a:r>
                        <a:rPr lang="he-IL" sz="2000" b="1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עובד ישראלי</a:t>
                      </a:r>
                      <a:endParaRPr lang="he-IL" sz="20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he-IL" sz="20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43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he-I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2.5-3</a:t>
                      </a:r>
                      <a:endParaRPr lang="en-US" sz="2400" b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5.5</a:t>
                      </a:r>
                      <a:r>
                        <a:rPr lang="en-US" sz="2000" b="0" baseline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 </a:t>
                      </a:r>
                      <a:r>
                        <a:rPr lang="he-IL" sz="2000" b="0" baseline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 שעות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3200" b="0" baseline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1408</a:t>
                      </a:r>
                      <a:r>
                        <a:rPr lang="he-IL" sz="2000" b="0" baseline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 ₪ 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+mj-lt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2000" b="0">
                        <a:effectLst/>
                        <a:latin typeface="+mj-lt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+mj-lt"/>
                        </a:rPr>
                        <a:t>3.5-4.5</a:t>
                      </a:r>
                      <a:endParaRPr lang="en-US" sz="2000" b="0">
                        <a:effectLst/>
                        <a:latin typeface="+mj-lt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000" baseline="0" dirty="0"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2000" baseline="0" dirty="0">
                          <a:effectLst/>
                          <a:latin typeface="+mj-lt"/>
                          <a:ea typeface="+mn-ea"/>
                          <a:cs typeface="+mn-cs"/>
                        </a:rPr>
                        <a:t>שעות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aseline="0" dirty="0">
                          <a:effectLst/>
                          <a:latin typeface="+mj-lt"/>
                          <a:ea typeface="+mn-ea"/>
                          <a:cs typeface="+mn-cs"/>
                        </a:rPr>
                        <a:t>2049 ₪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2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שעות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2049 ₪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he-IL" sz="20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8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5-6</a:t>
                      </a:r>
                      <a:endParaRPr lang="en-US" sz="2000">
                        <a:effectLst/>
                        <a:latin typeface="+mj-lt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 algn="ctr" rtl="1">
                        <a:spcAft>
                          <a:spcPts val="0"/>
                        </a:spcAft>
                        <a:buAutoNum type="arabicPlain" startAt="12"/>
                      </a:pPr>
                      <a:r>
                        <a:rPr lang="he-IL" sz="2000" baseline="0" dirty="0">
                          <a:effectLst/>
                          <a:latin typeface="+mj-lt"/>
                          <a:cs typeface="+mn-cs"/>
                        </a:rPr>
                        <a:t>שעות</a:t>
                      </a:r>
                    </a:p>
                    <a:p>
                      <a:pPr marL="0" indent="0" algn="ctr" rtl="1">
                        <a:spcAft>
                          <a:spcPts val="0"/>
                        </a:spcAft>
                        <a:buNone/>
                      </a:pPr>
                      <a:r>
                        <a:rPr lang="he-IL" sz="2000" baseline="0" dirty="0">
                          <a:effectLst/>
                          <a:latin typeface="+mj-lt"/>
                          <a:cs typeface="+mn-cs"/>
                        </a:rPr>
                        <a:t>2458 ₪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12+3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800" b="0" dirty="0"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3073</a:t>
                      </a:r>
                      <a:r>
                        <a:rPr lang="he-IL" sz="2000" b="0" baseline="0" dirty="0"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₪</a:t>
                      </a:r>
                      <a:endParaRPr lang="en-US" sz="2000" b="0" dirty="0">
                        <a:effectLst/>
                        <a:latin typeface="+mj-lt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6.5-7.5</a:t>
                      </a:r>
                      <a:endParaRPr lang="en-US" sz="2000">
                        <a:effectLst/>
                        <a:latin typeface="+mj-lt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16</a:t>
                      </a:r>
                      <a:r>
                        <a:rPr lang="en-US" sz="2000" baseline="0" dirty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he-IL" sz="2000" baseline="0" dirty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שעות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aseline="0" smtClean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3,482 </a:t>
                      </a:r>
                      <a:r>
                        <a:rPr lang="he-IL" sz="2000" baseline="0" dirty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₪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</a:rPr>
                        <a:t>16+3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800" b="0" smtClean="0"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4,097</a:t>
                      </a:r>
                      <a:r>
                        <a:rPr lang="en-US" sz="2400" b="0" smtClean="0"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 </a:t>
                      </a:r>
                      <a:r>
                        <a:rPr lang="he-IL" sz="2000" b="0" dirty="0"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₪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+mj-lt"/>
                          <a:cs typeface="+mj-cs"/>
                        </a:rPr>
                        <a:t>8-9</a:t>
                      </a:r>
                      <a:endParaRPr lang="en-US" sz="2000">
                        <a:effectLst/>
                        <a:latin typeface="+mj-lt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cs typeface="+mn-cs"/>
                        </a:rPr>
                        <a:t>19 </a:t>
                      </a:r>
                      <a:r>
                        <a:rPr lang="he-IL" sz="2000" dirty="0">
                          <a:effectLst/>
                          <a:latin typeface="+mj-lt"/>
                          <a:cs typeface="+mn-cs"/>
                        </a:rPr>
                        <a:t>שעות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smtClean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4,302</a:t>
                      </a:r>
                      <a:r>
                        <a:rPr lang="he-IL" sz="2000" baseline="0" smtClean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₪</a:t>
                      </a:r>
                      <a:endParaRPr lang="he-IL" sz="2000" baseline="0" dirty="0"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smtClean="0">
                          <a:effectLst/>
                          <a:latin typeface="+mj-lt"/>
                        </a:rPr>
                        <a:t>19+4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smtClean="0">
                          <a:effectLst/>
                          <a:latin typeface="+mj-lt"/>
                        </a:rPr>
                        <a:t>5,122</a:t>
                      </a:r>
                      <a:r>
                        <a:rPr lang="he-IL" sz="2000" smtClean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he-IL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₪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28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9.5-10.5</a:t>
                      </a:r>
                      <a:endParaRPr lang="en-US" sz="2000">
                        <a:effectLst/>
                        <a:latin typeface="+mj-lt"/>
                        <a:ea typeface="Times New Roman" panose="02020603050405020304" pitchFamily="18" charset="0"/>
                        <a:cs typeface="FrankRuehl" panose="020E05030601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24 </a:t>
                      </a:r>
                      <a:r>
                        <a:rPr lang="he-IL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שעות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smtClean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5,326</a:t>
                      </a:r>
                      <a:r>
                        <a:rPr lang="he-IL" sz="2000" baseline="0" smtClean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he-IL" sz="2000" baseline="0" dirty="0"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₪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24+4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800" smtClean="0"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6,146</a:t>
                      </a:r>
                      <a:r>
                        <a:rPr lang="en-US" sz="2000" smtClean="0"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 </a:t>
                      </a:r>
                      <a:r>
                        <a:rPr lang="he-IL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FrankRuehl" panose="020E0503060101010101" pitchFamily="34" charset="-79"/>
                        </a:rPr>
                        <a:t>₪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502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זכאי לפי הדין הקודם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/>
          </a:p>
          <a:p>
            <a:r>
              <a:rPr lang="he-IL">
                <a:solidFill>
                  <a:schemeClr val="tx1">
                    <a:lumMod val="75000"/>
                  </a:schemeClr>
                </a:solidFill>
              </a:rPr>
              <a:t>קשיש שהיה זכאי לגמלת סיעוד לפני תחולת החוק, יוכל לבחור אם לקבל שעות לפי הדין הקודם או החדש.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10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ביקור גורם מקצועי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547813" y="1916832"/>
            <a:ext cx="7138987" cy="4407768"/>
          </a:xfrm>
        </p:spPr>
        <p:txBody>
          <a:bodyPr/>
          <a:lstStyle/>
          <a:p>
            <a:r>
              <a:rPr lang="he-IL">
                <a:solidFill>
                  <a:schemeClr val="tx1">
                    <a:lumMod val="75000"/>
                  </a:schemeClr>
                </a:solidFill>
              </a:rPr>
              <a:t>גורם מקצועי יבקר אחת לשנה אצל מקבל גמלה בכסף על מנת לבדוק אם שירותים הסיעוד שניתנים לו עונים על צרכיו.</a:t>
            </a:r>
            <a:r>
              <a:rPr lang="en-US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>
                <a:solidFill>
                  <a:schemeClr val="tx1">
                    <a:lumMod val="75000"/>
                  </a:schemeClr>
                </a:solidFill>
              </a:rPr>
            </a:br>
            <a:endParaRPr lang="he-IL">
              <a:solidFill>
                <a:schemeClr val="tx1">
                  <a:lumMod val="75000"/>
                </a:schemeClr>
              </a:solidFill>
            </a:endParaRPr>
          </a:p>
          <a:p>
            <a:r>
              <a:rPr lang="he-IL">
                <a:solidFill>
                  <a:schemeClr val="tx1">
                    <a:lumMod val="75000"/>
                  </a:schemeClr>
                </a:solidFill>
              </a:rPr>
              <a:t>המוסד או הוועדה יכולים להחליט שלא לשלם גמלה בכסף אם נמצא ששירותי הסיעוד הניתנים לו אינם עונים על צרכיו.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859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תוספת לבודד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r>
              <a:rPr lang="he-IL">
                <a:solidFill>
                  <a:schemeClr val="tx1">
                    <a:lumMod val="75000"/>
                  </a:schemeClr>
                </a:solidFill>
              </a:rPr>
              <a:t>בודד שנקבעו לו 2 נקודות תלות יקבל תוספת 1/2 נקודה.</a:t>
            </a:r>
            <a:endParaRPr lang="en-US">
              <a:solidFill>
                <a:schemeClr val="tx1">
                  <a:lumMod val="75000"/>
                </a:schemeClr>
              </a:solidFill>
            </a:endParaRPr>
          </a:p>
          <a:p>
            <a:r>
              <a:rPr lang="he-IL">
                <a:solidFill>
                  <a:schemeClr val="tx1">
                    <a:lumMod val="75000"/>
                  </a:schemeClr>
                </a:solidFill>
              </a:rPr>
              <a:t>בודדים מ – 2.5 נקודות תלות ומעלה יקבלו תוספת של 1.5 נקודות.</a:t>
            </a:r>
            <a:endParaRPr lang="en-US">
              <a:solidFill>
                <a:schemeClr val="tx1">
                  <a:lumMod val="75000"/>
                </a:schemeClr>
              </a:solidFill>
            </a:endParaRPr>
          </a:p>
          <a:p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008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ko-KR">
                <a:ea typeface="Gulim" pitchFamily="34" charset="-127"/>
              </a:rPr>
              <a:t>גמלת סיעוד כהכנסה</a:t>
            </a:r>
            <a:endParaRPr lang="en-US" altLang="ko-KR">
              <a:ea typeface="Gulim" pitchFamily="34" charset="-127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he-IL" altLang="ko-KR">
              <a:ea typeface="Gulim" pitchFamily="34" charset="-127"/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altLang="ko-KR">
              <a:ea typeface="Gulim" pitchFamily="34" charset="-127"/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altLang="ko-KR">
              <a:ea typeface="Gulim" pitchFamily="34" charset="-127"/>
            </a:endParaRPr>
          </a:p>
          <a:p>
            <a:pPr marL="0" indent="0" algn="ctr">
              <a:buNone/>
            </a:pPr>
            <a:r>
              <a:rPr lang="he-IL" altLang="ko-KR">
                <a:solidFill>
                  <a:schemeClr val="tx1">
                    <a:lumMod val="75000"/>
                  </a:schemeClr>
                </a:solidFill>
                <a:ea typeface="Gulim" pitchFamily="34" charset="-127"/>
              </a:rPr>
              <a:t>גמלת סיעוד המשולמת בכסף לא תיחשב הכנסה של הזכאי לכל דבר ועניין.</a:t>
            </a:r>
          </a:p>
        </p:txBody>
      </p:sp>
    </p:spTree>
    <p:extLst>
      <p:ext uri="{BB962C8B-B14F-4D97-AF65-F5344CB8AC3E}">
        <p14:creationId xmlns:p14="http://schemas.microsoft.com/office/powerpoint/2010/main" val="138620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83" name="AutoShape 43"/>
          <p:cNvSpPr>
            <a:spLocks noChangeArrowheads="1"/>
          </p:cNvSpPr>
          <p:nvPr/>
        </p:nvSpPr>
        <p:spPr bwMode="gray">
          <a:xfrm>
            <a:off x="2833822" y="5200654"/>
            <a:ext cx="4236859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he-IL">
              <a:cs typeface="+mn-cs"/>
            </a:endParaRPr>
          </a:p>
        </p:txBody>
      </p:sp>
      <p:sp>
        <p:nvSpPr>
          <p:cNvPr id="14373" name="Text Box 45"/>
          <p:cNvSpPr txBox="1">
            <a:spLocks noChangeArrowheads="1"/>
          </p:cNvSpPr>
          <p:nvPr/>
        </p:nvSpPr>
        <p:spPr bwMode="gray">
          <a:xfrm>
            <a:off x="3056815" y="5256216"/>
            <a:ext cx="33448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e-IL" b="1">
                <a:solidFill>
                  <a:srgbClr val="000000"/>
                </a:solidFill>
              </a:rPr>
              <a:t>שירותי מכבסה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87088" name="AutoShape 48"/>
          <p:cNvSpPr>
            <a:spLocks noChangeArrowheads="1"/>
          </p:cNvSpPr>
          <p:nvPr/>
        </p:nvSpPr>
        <p:spPr bwMode="gray">
          <a:xfrm>
            <a:off x="2738422" y="1904989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gamma/>
                  <a:tint val="21176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he-IL">
              <a:cs typeface="+mn-cs"/>
            </a:endParaRPr>
          </a:p>
        </p:txBody>
      </p:sp>
      <p:sp>
        <p:nvSpPr>
          <p:cNvPr id="14369" name="Text Box 50"/>
          <p:cNvSpPr txBox="1">
            <a:spLocks noChangeArrowheads="1"/>
          </p:cNvSpPr>
          <p:nvPr/>
        </p:nvSpPr>
        <p:spPr bwMode="gray">
          <a:xfrm>
            <a:off x="2967022" y="1960551"/>
            <a:ext cx="3429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e-IL" b="1">
                <a:solidFill>
                  <a:srgbClr val="000000"/>
                </a:solidFill>
              </a:rPr>
              <a:t>טיפול אישי בבית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87093" name="AutoShape 53"/>
          <p:cNvSpPr>
            <a:spLocks noChangeArrowheads="1"/>
          </p:cNvSpPr>
          <p:nvPr/>
        </p:nvSpPr>
        <p:spPr bwMode="gray">
          <a:xfrm>
            <a:off x="2809860" y="2770177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>
                  <a:gamma/>
                  <a:tint val="21176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he-IL">
              <a:cs typeface="+mn-cs"/>
            </a:endParaRPr>
          </a:p>
        </p:txBody>
      </p:sp>
      <p:sp>
        <p:nvSpPr>
          <p:cNvPr id="14365" name="Text Box 55"/>
          <p:cNvSpPr txBox="1">
            <a:spLocks noChangeArrowheads="1"/>
          </p:cNvSpPr>
          <p:nvPr/>
        </p:nvSpPr>
        <p:spPr bwMode="gray">
          <a:xfrm>
            <a:off x="3038460" y="2825739"/>
            <a:ext cx="3429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e-IL" b="1">
                <a:solidFill>
                  <a:srgbClr val="000000"/>
                </a:solidFill>
              </a:rPr>
              <a:t>טיפול אישי במרכזי יום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87098" name="AutoShape 58"/>
          <p:cNvSpPr>
            <a:spLocks noChangeArrowheads="1"/>
          </p:cNvSpPr>
          <p:nvPr/>
        </p:nvSpPr>
        <p:spPr bwMode="gray">
          <a:xfrm>
            <a:off x="2809860" y="3633777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tint val="2117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he-IL">
              <a:cs typeface="+mn-cs"/>
            </a:endParaRPr>
          </a:p>
        </p:txBody>
      </p:sp>
      <p:sp>
        <p:nvSpPr>
          <p:cNvPr id="14361" name="Text Box 60"/>
          <p:cNvSpPr txBox="1">
            <a:spLocks noChangeArrowheads="1"/>
          </p:cNvSpPr>
          <p:nvPr/>
        </p:nvSpPr>
        <p:spPr bwMode="gray">
          <a:xfrm>
            <a:off x="3038460" y="3689339"/>
            <a:ext cx="3429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e-IL" b="1">
                <a:solidFill>
                  <a:srgbClr val="000000"/>
                </a:solidFill>
              </a:rPr>
              <a:t>מוצרי ספיגה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87103" name="AutoShape 63"/>
          <p:cNvSpPr>
            <a:spLocks noChangeArrowheads="1"/>
          </p:cNvSpPr>
          <p:nvPr/>
        </p:nvSpPr>
        <p:spPr bwMode="gray">
          <a:xfrm>
            <a:off x="2809860" y="4425939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he-IL">
              <a:cs typeface="+mn-cs"/>
            </a:endParaRPr>
          </a:p>
        </p:txBody>
      </p:sp>
      <p:sp>
        <p:nvSpPr>
          <p:cNvPr id="14357" name="Text Box 65"/>
          <p:cNvSpPr txBox="1">
            <a:spLocks noChangeArrowheads="1"/>
          </p:cNvSpPr>
          <p:nvPr/>
        </p:nvSpPr>
        <p:spPr bwMode="gray">
          <a:xfrm>
            <a:off x="3038460" y="4481501"/>
            <a:ext cx="3429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e-IL" b="1">
                <a:solidFill>
                  <a:srgbClr val="000000"/>
                </a:solidFill>
              </a:rPr>
              <a:t>משדרי מצוקה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4345" name="Rectangle 73"/>
          <p:cNvSpPr>
            <a:spLocks noChangeArrowheads="1"/>
          </p:cNvSpPr>
          <p:nvPr/>
        </p:nvSpPr>
        <p:spPr bwMode="auto">
          <a:xfrm>
            <a:off x="5088641" y="18618"/>
            <a:ext cx="2757637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n-US" sz="32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grpSp>
        <p:nvGrpSpPr>
          <p:cNvPr id="8" name="קבוצה 7"/>
          <p:cNvGrpSpPr/>
          <p:nvPr/>
        </p:nvGrpSpPr>
        <p:grpSpPr>
          <a:xfrm>
            <a:off x="6606588" y="1785926"/>
            <a:ext cx="773724" cy="3981465"/>
            <a:chOff x="6606588" y="1785926"/>
            <a:chExt cx="773724" cy="3981465"/>
          </a:xfrm>
        </p:grpSpPr>
        <p:sp>
          <p:nvSpPr>
            <p:cNvPr id="87084" name="AutoShape 44"/>
            <p:cNvSpPr>
              <a:spLocks noChangeArrowheads="1"/>
            </p:cNvSpPr>
            <p:nvPr/>
          </p:nvSpPr>
          <p:spPr bwMode="gray">
            <a:xfrm>
              <a:off x="6711334" y="5081591"/>
              <a:ext cx="668978" cy="685800"/>
            </a:xfrm>
            <a:prstGeom prst="diamond">
              <a:avLst/>
            </a:prstGeom>
            <a:solidFill>
              <a:schemeClr val="bg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he-IL">
                <a:cs typeface="+mn-cs"/>
              </a:endParaRPr>
            </a:p>
          </p:txBody>
        </p:sp>
        <p:sp>
          <p:nvSpPr>
            <p:cNvPr id="14374" name="Text Box 46"/>
            <p:cNvSpPr txBox="1">
              <a:spLocks noChangeArrowheads="1"/>
            </p:cNvSpPr>
            <p:nvPr/>
          </p:nvSpPr>
          <p:spPr bwMode="gray">
            <a:xfrm>
              <a:off x="6856899" y="5180016"/>
              <a:ext cx="354620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87089" name="AutoShape 49"/>
            <p:cNvSpPr>
              <a:spLocks noChangeArrowheads="1"/>
            </p:cNvSpPr>
            <p:nvPr/>
          </p:nvSpPr>
          <p:spPr bwMode="gray">
            <a:xfrm>
              <a:off x="6606588" y="1785926"/>
              <a:ext cx="685800" cy="685800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he-IL">
                <a:cs typeface="+mn-cs"/>
              </a:endParaRPr>
            </a:p>
          </p:txBody>
        </p:sp>
        <p:sp>
          <p:nvSpPr>
            <p:cNvPr id="14370" name="Text Box 51"/>
            <p:cNvSpPr txBox="1">
              <a:spLocks noChangeArrowheads="1"/>
            </p:cNvSpPr>
            <p:nvPr/>
          </p:nvSpPr>
          <p:spPr bwMode="gray">
            <a:xfrm>
              <a:off x="6768513" y="1884351"/>
              <a:ext cx="338138" cy="4619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87094" name="AutoShape 54"/>
            <p:cNvSpPr>
              <a:spLocks noChangeArrowheads="1"/>
            </p:cNvSpPr>
            <p:nvPr/>
          </p:nvSpPr>
          <p:spPr bwMode="gray">
            <a:xfrm>
              <a:off x="6678026" y="2651114"/>
              <a:ext cx="685800" cy="685800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he-IL">
                <a:cs typeface="+mn-cs"/>
              </a:endParaRPr>
            </a:p>
          </p:txBody>
        </p:sp>
        <p:sp>
          <p:nvSpPr>
            <p:cNvPr id="14366" name="Text Box 56"/>
            <p:cNvSpPr txBox="1">
              <a:spLocks noChangeArrowheads="1"/>
            </p:cNvSpPr>
            <p:nvPr/>
          </p:nvSpPr>
          <p:spPr bwMode="gray">
            <a:xfrm>
              <a:off x="6832014" y="2749539"/>
              <a:ext cx="3540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87099" name="AutoShape 59"/>
            <p:cNvSpPr>
              <a:spLocks noChangeArrowheads="1"/>
            </p:cNvSpPr>
            <p:nvPr/>
          </p:nvSpPr>
          <p:spPr bwMode="gray">
            <a:xfrm>
              <a:off x="6678026" y="3514714"/>
              <a:ext cx="685800" cy="685800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he-IL">
                <a:cs typeface="+mn-cs"/>
              </a:endParaRPr>
            </a:p>
          </p:txBody>
        </p:sp>
        <p:sp>
          <p:nvSpPr>
            <p:cNvPr id="14362" name="Text Box 61"/>
            <p:cNvSpPr txBox="1">
              <a:spLocks noChangeArrowheads="1"/>
            </p:cNvSpPr>
            <p:nvPr/>
          </p:nvSpPr>
          <p:spPr bwMode="gray">
            <a:xfrm>
              <a:off x="6832014" y="3613139"/>
              <a:ext cx="3540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87104" name="AutoShape 64"/>
            <p:cNvSpPr>
              <a:spLocks noChangeArrowheads="1"/>
            </p:cNvSpPr>
            <p:nvPr/>
          </p:nvSpPr>
          <p:spPr bwMode="gray">
            <a:xfrm>
              <a:off x="6678026" y="4306876"/>
              <a:ext cx="685800" cy="685800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he-IL">
                <a:cs typeface="+mn-cs"/>
              </a:endParaRPr>
            </a:p>
          </p:txBody>
        </p:sp>
        <p:sp>
          <p:nvSpPr>
            <p:cNvPr id="14358" name="Text Box 66"/>
            <p:cNvSpPr txBox="1">
              <a:spLocks noChangeArrowheads="1"/>
            </p:cNvSpPr>
            <p:nvPr/>
          </p:nvSpPr>
          <p:spPr bwMode="gray">
            <a:xfrm>
              <a:off x="6832014" y="4405301"/>
              <a:ext cx="3540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4349" name="AutoShape 150"/>
            <p:cNvSpPr>
              <a:spLocks noChangeArrowheads="1"/>
            </p:cNvSpPr>
            <p:nvPr/>
          </p:nvSpPr>
          <p:spPr bwMode="auto">
            <a:xfrm>
              <a:off x="6893926" y="2146289"/>
              <a:ext cx="73025" cy="71437"/>
            </a:xfrm>
            <a:prstGeom prst="actionButtonBackPreviou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7" name="מלבן 6"/>
          <p:cNvSpPr/>
          <p:nvPr/>
        </p:nvSpPr>
        <p:spPr>
          <a:xfrm>
            <a:off x="2339752" y="222831"/>
            <a:ext cx="37115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he-IL" sz="3200" b="1" dirty="0">
                <a:solidFill>
                  <a:srgbClr val="002060"/>
                </a:solidFill>
                <a:latin typeface="Verdana" pitchFamily="34" charset="0"/>
              </a:rPr>
              <a:t>שירותי הסיעוד</a:t>
            </a:r>
            <a:endParaRPr lang="en-US" sz="32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2277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מלבן 27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he-IL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ערעור על החלטת פקיד תביעות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2547" name="AutoShape 3"/>
          <p:cNvSpPr>
            <a:spLocks noChangeArrowheads="1"/>
          </p:cNvSpPr>
          <p:nvPr/>
        </p:nvSpPr>
        <p:spPr bwMode="gray">
          <a:xfrm>
            <a:off x="1428728" y="1714488"/>
            <a:ext cx="6696100" cy="1447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>
                  <a:gamma/>
                  <a:tint val="51373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 dirty="0"/>
              <a:t>       </a:t>
            </a:r>
            <a:r>
              <a:rPr lang="he-IL" sz="2400" b="1" dirty="0"/>
              <a:t> על החלטת פקיד התביעות בעניין תנאי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he-IL" sz="2400" b="1" dirty="0"/>
              <a:t> זכאות שאינם מצב תפקודי ניתן לערער לבית הדין</a:t>
            </a:r>
            <a:r>
              <a:rPr lang="en-US" sz="2400" b="1" dirty="0"/>
              <a:t>                             </a:t>
            </a:r>
            <a:endParaRPr lang="he-IL" sz="2400" b="1" dirty="0"/>
          </a:p>
          <a:p>
            <a:r>
              <a:rPr lang="he-IL" sz="2400" b="1" dirty="0"/>
              <a:t> </a:t>
            </a:r>
          </a:p>
        </p:txBody>
      </p:sp>
      <p:sp>
        <p:nvSpPr>
          <p:cNvPr id="492552" name="AutoShape 8"/>
          <p:cNvSpPr>
            <a:spLocks noChangeArrowheads="1"/>
          </p:cNvSpPr>
          <p:nvPr/>
        </p:nvSpPr>
        <p:spPr bwMode="gray">
          <a:xfrm>
            <a:off x="1428728" y="3286124"/>
            <a:ext cx="6643734" cy="3095204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>
                  <a:gamma/>
                  <a:tint val="51373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/>
            <a:r>
              <a:rPr lang="he-IL" sz="2400" b="1" dirty="0">
                <a:solidFill>
                  <a:srgbClr val="000066"/>
                </a:solidFill>
              </a:rPr>
              <a:t>על החלטת פקיד התביעות בעניין מצב תפקודי</a:t>
            </a:r>
          </a:p>
          <a:p>
            <a:pPr lvl="0"/>
            <a:r>
              <a:rPr lang="he-IL" sz="2400" b="1" dirty="0">
                <a:solidFill>
                  <a:srgbClr val="000066"/>
                </a:solidFill>
              </a:rPr>
              <a:t>ניתן לפנות לוועדה המייעצת                 </a:t>
            </a:r>
            <a:r>
              <a:rPr lang="en-US" sz="2400" b="1" dirty="0">
                <a:solidFill>
                  <a:srgbClr val="000066"/>
                </a:solidFill>
              </a:rPr>
              <a:t>                             </a:t>
            </a:r>
            <a:endParaRPr lang="he-IL" sz="2400" b="1" dirty="0">
              <a:solidFill>
                <a:srgbClr val="000066"/>
              </a:solidFill>
            </a:endParaRPr>
          </a:p>
        </p:txBody>
      </p:sp>
      <p:sp>
        <p:nvSpPr>
          <p:cNvPr id="492561" name="Text Box 17"/>
          <p:cNvSpPr txBox="1">
            <a:spLocks noChangeArrowheads="1"/>
          </p:cNvSpPr>
          <p:nvPr/>
        </p:nvSpPr>
        <p:spPr bwMode="gray">
          <a:xfrm>
            <a:off x="2500298" y="5429264"/>
            <a:ext cx="378621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he-IL" sz="2400" b="1" dirty="0"/>
              <a:t>	</a:t>
            </a:r>
            <a:endParaRPr lang="en-US" sz="16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46856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מלבן 7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47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B468362-B761-46BE-9BCB-BF51BD4B0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קצבת כסף למעסיק מטפל צמוד 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6F7EC72-A3E6-40E8-BC46-B5EFE3F77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0" dirty="0">
                <a:solidFill>
                  <a:schemeClr val="tx1">
                    <a:lumMod val="75000"/>
                  </a:schemeClr>
                </a:solidFill>
              </a:rPr>
              <a:t>מטפל מועסק לפחות 12 שעות ביממה, 6 ימים בשבוע.</a:t>
            </a:r>
          </a:p>
          <a:p>
            <a:r>
              <a:rPr lang="he-IL" b="0" dirty="0">
                <a:solidFill>
                  <a:schemeClr val="tx1">
                    <a:lumMod val="75000"/>
                  </a:schemeClr>
                </a:solidFill>
              </a:rPr>
              <a:t>מעסיק עובד זר- שוהה כדין בישראל והקשיש בעל היתר של רשות ההגירה.</a:t>
            </a:r>
          </a:p>
          <a:p>
            <a:r>
              <a:rPr lang="he-IL" b="0" dirty="0">
                <a:solidFill>
                  <a:schemeClr val="tx1">
                    <a:lumMod val="75000"/>
                  </a:schemeClr>
                </a:solidFill>
              </a:rPr>
              <a:t>המטפל מקבל שכר על פי חוזה כתוב.</a:t>
            </a:r>
          </a:p>
          <a:p>
            <a:endParaRPr lang="he-IL" b="0" dirty="0"/>
          </a:p>
          <a:p>
            <a:r>
              <a:rPr lang="he-IL" b="0" dirty="0">
                <a:solidFill>
                  <a:srgbClr val="FF0000"/>
                </a:solidFill>
              </a:rPr>
              <a:t>מטפל בן משפחה </a:t>
            </a:r>
            <a:r>
              <a:rPr lang="he-IL" b="0" dirty="0"/>
              <a:t>- </a:t>
            </a:r>
            <a:r>
              <a:rPr lang="he-IL" b="0" dirty="0">
                <a:solidFill>
                  <a:schemeClr val="tx1">
                    <a:lumMod val="75000"/>
                  </a:schemeClr>
                </a:solidFill>
              </a:rPr>
              <a:t>יכול להירשם כמטפל ולקבל תשלום רק אם מועסק ע"י חברת סיעוד ורק באזורים בהם מופעלת מערכת דווח נוכחות טלפונית.</a:t>
            </a:r>
            <a:endParaRPr lang="en-US" b="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6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היתר העסקה לעובד זר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88105" name="Group 41"/>
          <p:cNvGrpSpPr>
            <a:grpSpLocks/>
          </p:cNvGrpSpPr>
          <p:nvPr/>
        </p:nvGrpSpPr>
        <p:grpSpPr bwMode="auto">
          <a:xfrm>
            <a:off x="1763689" y="1841500"/>
            <a:ext cx="7012735" cy="685800"/>
            <a:chOff x="1536" y="1784"/>
            <a:chExt cx="2773" cy="432"/>
          </a:xfrm>
        </p:grpSpPr>
        <p:sp>
          <p:nvSpPr>
            <p:cNvPr id="88106" name="AutoShape 4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noFill/>
            <a:ln w="76200" algn="ctr">
              <a:solidFill>
                <a:schemeClr val="accent2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8107" name="AutoShape 43"/>
            <p:cNvSpPr>
              <a:spLocks noChangeArrowheads="1"/>
            </p:cNvSpPr>
            <p:nvPr/>
          </p:nvSpPr>
          <p:spPr bwMode="gray">
            <a:xfrm>
              <a:off x="3877" y="178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8108" name="Text Box 44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he-IL" b="1" dirty="0"/>
                <a:t>ההיתר ניתן על ידי רשות ההגירה</a:t>
              </a:r>
              <a:endParaRPr lang="en-US" b="1" dirty="0"/>
            </a:p>
          </p:txBody>
        </p:sp>
      </p:grpSp>
      <p:grpSp>
        <p:nvGrpSpPr>
          <p:cNvPr id="88110" name="Group 46"/>
          <p:cNvGrpSpPr>
            <a:grpSpLocks/>
          </p:cNvGrpSpPr>
          <p:nvPr/>
        </p:nvGrpSpPr>
        <p:grpSpPr bwMode="auto">
          <a:xfrm>
            <a:off x="1763689" y="2743202"/>
            <a:ext cx="7012735" cy="820738"/>
            <a:chOff x="1536" y="1824"/>
            <a:chExt cx="2797" cy="517"/>
          </a:xfrm>
        </p:grpSpPr>
        <p:sp>
          <p:nvSpPr>
            <p:cNvPr id="88111" name="AutoShape 4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noFill/>
            <a:ln w="76200" algn="ctr">
              <a:solidFill>
                <a:schemeClr val="accent1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8112" name="AutoShape 48"/>
            <p:cNvSpPr>
              <a:spLocks noChangeArrowheads="1"/>
            </p:cNvSpPr>
            <p:nvPr/>
          </p:nvSpPr>
          <p:spPr bwMode="gray">
            <a:xfrm>
              <a:off x="3901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8113" name="Text Box 4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he-IL" b="1" dirty="0"/>
                <a:t>זכאי – מי שצבר לפחות 4.5 נקודות בהערכת התלות</a:t>
              </a:r>
              <a:endParaRPr lang="en-US" b="1" dirty="0"/>
            </a:p>
          </p:txBody>
        </p:sp>
      </p:grpSp>
      <p:grpSp>
        <p:nvGrpSpPr>
          <p:cNvPr id="88115" name="Group 51"/>
          <p:cNvGrpSpPr>
            <a:grpSpLocks/>
          </p:cNvGrpSpPr>
          <p:nvPr/>
        </p:nvGrpSpPr>
        <p:grpSpPr bwMode="auto">
          <a:xfrm>
            <a:off x="1763689" y="3595688"/>
            <a:ext cx="7108564" cy="685800"/>
            <a:chOff x="1536" y="1833"/>
            <a:chExt cx="2834" cy="432"/>
          </a:xfrm>
        </p:grpSpPr>
        <p:sp>
          <p:nvSpPr>
            <p:cNvPr id="88116" name="AutoShape 5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noFill/>
            <a:ln w="76200" algn="ctr">
              <a:solidFill>
                <a:schemeClr val="hlink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8117" name="AutoShape 53"/>
            <p:cNvSpPr>
              <a:spLocks noChangeArrowheads="1"/>
            </p:cNvSpPr>
            <p:nvPr/>
          </p:nvSpPr>
          <p:spPr bwMode="gray">
            <a:xfrm>
              <a:off x="3938" y="1833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8118" name="Text Box 54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he-IL" sz="1600" b="1" dirty="0"/>
                <a:t>בן 90 ומעלה – מי שצבר לפחות 4 נקודות  בהערכת התלות</a:t>
              </a:r>
              <a:endParaRPr lang="en-US" sz="1600" b="1" dirty="0"/>
            </a:p>
          </p:txBody>
        </p:sp>
      </p:grpSp>
      <p:grpSp>
        <p:nvGrpSpPr>
          <p:cNvPr id="88120" name="Group 56"/>
          <p:cNvGrpSpPr>
            <a:grpSpLocks/>
          </p:cNvGrpSpPr>
          <p:nvPr/>
        </p:nvGrpSpPr>
        <p:grpSpPr bwMode="auto">
          <a:xfrm>
            <a:off x="1763689" y="4482471"/>
            <a:ext cx="7145435" cy="685800"/>
            <a:chOff x="1536" y="1789"/>
            <a:chExt cx="2846" cy="432"/>
          </a:xfrm>
        </p:grpSpPr>
        <p:sp>
          <p:nvSpPr>
            <p:cNvPr id="88121" name="AutoShape 5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noFill/>
            <a:ln w="76200" algn="ctr">
              <a:solidFill>
                <a:schemeClr val="folHlink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88122" name="AutoShape 58"/>
            <p:cNvSpPr>
              <a:spLocks noChangeArrowheads="1"/>
            </p:cNvSpPr>
            <p:nvPr/>
          </p:nvSpPr>
          <p:spPr bwMode="gray">
            <a:xfrm>
              <a:off x="3950" y="1789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8123" name="Text Box 5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he-IL" b="1" dirty="0"/>
                <a:t>המידע עובר ישירות מביטוח לאומי לרשות ההגירה</a:t>
              </a:r>
              <a:endParaRPr lang="en-US" b="1" dirty="0"/>
            </a:p>
          </p:txBody>
        </p:sp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46856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41"/>
          <p:cNvGrpSpPr>
            <a:grpSpLocks/>
          </p:cNvGrpSpPr>
          <p:nvPr/>
        </p:nvGrpSpPr>
        <p:grpSpPr bwMode="auto">
          <a:xfrm>
            <a:off x="1763689" y="5345190"/>
            <a:ext cx="7145436" cy="1108146"/>
            <a:chOff x="1536" y="1827"/>
            <a:chExt cx="2843" cy="416"/>
          </a:xfrm>
        </p:grpSpPr>
        <p:sp>
          <p:nvSpPr>
            <p:cNvPr id="28" name="AutoShape 4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noFill/>
            <a:ln w="76200" algn="ctr">
              <a:solidFill>
                <a:srgbClr val="33C1AD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9" name="AutoShape 43"/>
            <p:cNvSpPr>
              <a:spLocks noChangeArrowheads="1"/>
            </p:cNvSpPr>
            <p:nvPr/>
          </p:nvSpPr>
          <p:spPr bwMode="gray">
            <a:xfrm>
              <a:off x="3947" y="1827"/>
              <a:ext cx="432" cy="360"/>
            </a:xfrm>
            <a:prstGeom prst="diamond">
              <a:avLst/>
            </a:prstGeom>
            <a:solidFill>
              <a:srgbClr val="57D3C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0" name="Text Box 44"/>
            <p:cNvSpPr txBox="1">
              <a:spLocks noChangeArrowheads="1"/>
            </p:cNvSpPr>
            <p:nvPr/>
          </p:nvSpPr>
          <p:spPr bwMode="gray">
            <a:xfrm>
              <a:off x="1680" y="1934"/>
              <a:ext cx="2179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he-IL" b="1" dirty="0"/>
                <a:t>מי שנדחה בשל הכנסות גבוהות – נבדק על ידי מעריך של המוסד עבור רשות ההגירה</a:t>
              </a:r>
              <a:endParaRPr lang="en-US" b="1" dirty="0"/>
            </a:p>
          </p:txBody>
        </p:sp>
      </p:grpSp>
      <p:sp>
        <p:nvSpPr>
          <p:cNvPr id="31" name="מלבן 30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22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484" name="Group 4"/>
          <p:cNvGrpSpPr>
            <a:grpSpLocks/>
          </p:cNvGrpSpPr>
          <p:nvPr/>
        </p:nvGrpSpPr>
        <p:grpSpPr bwMode="auto">
          <a:xfrm>
            <a:off x="2346998" y="1458382"/>
            <a:ext cx="4800600" cy="523875"/>
            <a:chOff x="1362" y="1698"/>
            <a:chExt cx="3024" cy="330"/>
          </a:xfrm>
        </p:grpSpPr>
        <p:grpSp>
          <p:nvGrpSpPr>
            <p:cNvPr id="532485" name="Group 5"/>
            <p:cNvGrpSpPr>
              <a:grpSpLocks/>
            </p:cNvGrpSpPr>
            <p:nvPr/>
          </p:nvGrpSpPr>
          <p:grpSpPr bwMode="auto">
            <a:xfrm>
              <a:off x="1362" y="1698"/>
              <a:ext cx="3024" cy="330"/>
              <a:chOff x="576" y="1680"/>
              <a:chExt cx="4752" cy="432"/>
            </a:xfrm>
          </p:grpSpPr>
          <p:grpSp>
            <p:nvGrpSpPr>
              <p:cNvPr id="532486" name="Group 6"/>
              <p:cNvGrpSpPr>
                <a:grpSpLocks/>
              </p:cNvGrpSpPr>
              <p:nvPr/>
            </p:nvGrpSpPr>
            <p:grpSpPr bwMode="auto">
              <a:xfrm>
                <a:off x="576" y="1680"/>
                <a:ext cx="4752" cy="432"/>
                <a:chOff x="576" y="1296"/>
                <a:chExt cx="4848" cy="432"/>
              </a:xfrm>
            </p:grpSpPr>
            <p:sp>
              <p:nvSpPr>
                <p:cNvPr id="532487" name="AutoShape 7"/>
                <p:cNvSpPr>
                  <a:spLocks noChangeArrowheads="1"/>
                </p:cNvSpPr>
                <p:nvPr/>
              </p:nvSpPr>
              <p:spPr bwMode="gray">
                <a:xfrm>
                  <a:off x="576" y="1296"/>
                  <a:ext cx="4848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2E5C">
                        <a:gamma/>
                        <a:tint val="90980"/>
                        <a:invGamma/>
                      </a:srgbClr>
                    </a:gs>
                    <a:gs pos="50000">
                      <a:srgbClr val="002E5C"/>
                    </a:gs>
                    <a:gs pos="100000">
                      <a:srgbClr val="002E5C">
                        <a:gamma/>
                        <a:tint val="90980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532488" name="AutoShape 8"/>
                <p:cNvSpPr>
                  <a:spLocks noChangeArrowheads="1"/>
                </p:cNvSpPr>
                <p:nvPr/>
              </p:nvSpPr>
              <p:spPr bwMode="gray">
                <a:xfrm>
                  <a:off x="703" y="1296"/>
                  <a:ext cx="4620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13737D">
                        <a:gamma/>
                        <a:tint val="72549"/>
                        <a:invGamma/>
                      </a:srgbClr>
                    </a:gs>
                    <a:gs pos="50000">
                      <a:srgbClr val="13737D"/>
                    </a:gs>
                    <a:gs pos="100000">
                      <a:srgbClr val="13737D">
                        <a:gamma/>
                        <a:tint val="72549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532489" name="AutoShape 9"/>
                <p:cNvSpPr>
                  <a:spLocks noChangeArrowheads="1"/>
                </p:cNvSpPr>
                <p:nvPr/>
              </p:nvSpPr>
              <p:spPr bwMode="gray">
                <a:xfrm>
                  <a:off x="829" y="1296"/>
                  <a:ext cx="4391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83CFCD"/>
                    </a:gs>
                    <a:gs pos="50000">
                      <a:srgbClr val="83CFCD">
                        <a:gamma/>
                        <a:tint val="62353"/>
                        <a:invGamma/>
                      </a:srgbClr>
                    </a:gs>
                    <a:gs pos="100000">
                      <a:srgbClr val="83CFCD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  <p:sp>
            <p:nvSpPr>
              <p:cNvPr id="532490" name="Line 10"/>
              <p:cNvSpPr>
                <a:spLocks noChangeShapeType="1"/>
              </p:cNvSpPr>
              <p:nvPr/>
            </p:nvSpPr>
            <p:spPr bwMode="gray">
              <a:xfrm>
                <a:off x="672" y="1920"/>
                <a:ext cx="384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32491" name="Line 11"/>
              <p:cNvSpPr>
                <a:spLocks noChangeShapeType="1"/>
              </p:cNvSpPr>
              <p:nvPr/>
            </p:nvSpPr>
            <p:spPr bwMode="gray">
              <a:xfrm>
                <a:off x="4896" y="1920"/>
                <a:ext cx="384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532492" name="Rectangle 12"/>
            <p:cNvSpPr>
              <a:spLocks noChangeArrowheads="1"/>
            </p:cNvSpPr>
            <p:nvPr/>
          </p:nvSpPr>
          <p:spPr bwMode="gray">
            <a:xfrm>
              <a:off x="1943" y="1706"/>
              <a:ext cx="196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e-IL" sz="2400" b="1" dirty="0">
                  <a:solidFill>
                    <a:srgbClr val="000000"/>
                  </a:solidFill>
                  <a:latin typeface="Verdana" pitchFamily="34" charset="0"/>
                </a:rPr>
                <a:t>מבחן הכנסות לכל תובע</a:t>
              </a:r>
              <a:endParaRPr lang="en-US" sz="2400" b="1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</p:grpSp>
      <p:grpSp>
        <p:nvGrpSpPr>
          <p:cNvPr id="532529" name="Group 49"/>
          <p:cNvGrpSpPr>
            <a:grpSpLocks/>
          </p:cNvGrpSpPr>
          <p:nvPr/>
        </p:nvGrpSpPr>
        <p:grpSpPr bwMode="auto">
          <a:xfrm>
            <a:off x="2249142" y="2317173"/>
            <a:ext cx="4800600" cy="523875"/>
            <a:chOff x="1362" y="1698"/>
            <a:chExt cx="3024" cy="330"/>
          </a:xfrm>
        </p:grpSpPr>
        <p:grpSp>
          <p:nvGrpSpPr>
            <p:cNvPr id="532530" name="Group 50"/>
            <p:cNvGrpSpPr>
              <a:grpSpLocks/>
            </p:cNvGrpSpPr>
            <p:nvPr/>
          </p:nvGrpSpPr>
          <p:grpSpPr bwMode="auto">
            <a:xfrm>
              <a:off x="1362" y="1698"/>
              <a:ext cx="3024" cy="330"/>
              <a:chOff x="576" y="1680"/>
              <a:chExt cx="4752" cy="432"/>
            </a:xfrm>
          </p:grpSpPr>
          <p:grpSp>
            <p:nvGrpSpPr>
              <p:cNvPr id="532531" name="Group 51"/>
              <p:cNvGrpSpPr>
                <a:grpSpLocks/>
              </p:cNvGrpSpPr>
              <p:nvPr/>
            </p:nvGrpSpPr>
            <p:grpSpPr bwMode="auto">
              <a:xfrm>
                <a:off x="576" y="1680"/>
                <a:ext cx="4752" cy="432"/>
                <a:chOff x="576" y="1296"/>
                <a:chExt cx="4848" cy="432"/>
              </a:xfrm>
            </p:grpSpPr>
            <p:sp>
              <p:nvSpPr>
                <p:cNvPr id="532532" name="AutoShape 52"/>
                <p:cNvSpPr>
                  <a:spLocks noChangeArrowheads="1"/>
                </p:cNvSpPr>
                <p:nvPr/>
              </p:nvSpPr>
              <p:spPr bwMode="gray">
                <a:xfrm>
                  <a:off x="576" y="1296"/>
                  <a:ext cx="4848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2E5C">
                        <a:gamma/>
                        <a:tint val="90980"/>
                        <a:invGamma/>
                      </a:srgbClr>
                    </a:gs>
                    <a:gs pos="50000">
                      <a:srgbClr val="002E5C"/>
                    </a:gs>
                    <a:gs pos="100000">
                      <a:srgbClr val="002E5C">
                        <a:gamma/>
                        <a:tint val="90980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532533" name="AutoShape 53"/>
                <p:cNvSpPr>
                  <a:spLocks noChangeArrowheads="1"/>
                </p:cNvSpPr>
                <p:nvPr/>
              </p:nvSpPr>
              <p:spPr bwMode="gray">
                <a:xfrm>
                  <a:off x="703" y="1296"/>
                  <a:ext cx="4620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13737D">
                        <a:gamma/>
                        <a:tint val="72549"/>
                        <a:invGamma/>
                      </a:srgbClr>
                    </a:gs>
                    <a:gs pos="50000">
                      <a:srgbClr val="13737D"/>
                    </a:gs>
                    <a:gs pos="100000">
                      <a:srgbClr val="13737D">
                        <a:gamma/>
                        <a:tint val="72549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532534" name="AutoShape 54"/>
                <p:cNvSpPr>
                  <a:spLocks noChangeArrowheads="1"/>
                </p:cNvSpPr>
                <p:nvPr/>
              </p:nvSpPr>
              <p:spPr bwMode="gray">
                <a:xfrm>
                  <a:off x="829" y="1296"/>
                  <a:ext cx="4391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83CFCD"/>
                    </a:gs>
                    <a:gs pos="50000">
                      <a:srgbClr val="83CFCD">
                        <a:gamma/>
                        <a:tint val="62353"/>
                        <a:invGamma/>
                      </a:srgbClr>
                    </a:gs>
                    <a:gs pos="100000">
                      <a:srgbClr val="83CFCD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  <p:sp>
            <p:nvSpPr>
              <p:cNvPr id="532535" name="Line 55"/>
              <p:cNvSpPr>
                <a:spLocks noChangeShapeType="1"/>
              </p:cNvSpPr>
              <p:nvPr/>
            </p:nvSpPr>
            <p:spPr bwMode="gray">
              <a:xfrm>
                <a:off x="672" y="1920"/>
                <a:ext cx="384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32536" name="Line 56"/>
              <p:cNvSpPr>
                <a:spLocks noChangeShapeType="1"/>
              </p:cNvSpPr>
              <p:nvPr/>
            </p:nvSpPr>
            <p:spPr bwMode="gray">
              <a:xfrm>
                <a:off x="4896" y="1920"/>
                <a:ext cx="384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532537" name="Rectangle 57"/>
            <p:cNvSpPr>
              <a:spLocks noChangeArrowheads="1"/>
            </p:cNvSpPr>
            <p:nvPr/>
          </p:nvSpPr>
          <p:spPr bwMode="gray">
            <a:xfrm>
              <a:off x="1943" y="1706"/>
              <a:ext cx="219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e-IL" sz="2400" dirty="0">
                  <a:solidFill>
                    <a:srgbClr val="000000"/>
                  </a:solidFill>
                  <a:latin typeface="Verdana" pitchFamily="34" charset="0"/>
                </a:rPr>
                <a:t>מ</a:t>
              </a:r>
              <a:r>
                <a:rPr lang="he-IL" sz="2400" b="1" dirty="0">
                  <a:solidFill>
                    <a:srgbClr val="000000"/>
                  </a:solidFill>
                  <a:latin typeface="Verdana" pitchFamily="34" charset="0"/>
                </a:rPr>
                <a:t>בחן שווה לכל האוכלוסייה</a:t>
              </a:r>
              <a:endParaRPr lang="en-US" sz="2400" b="1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</p:grpSp>
      <p:grpSp>
        <p:nvGrpSpPr>
          <p:cNvPr id="532538" name="Group 58"/>
          <p:cNvGrpSpPr>
            <a:grpSpLocks/>
          </p:cNvGrpSpPr>
          <p:nvPr/>
        </p:nvGrpSpPr>
        <p:grpSpPr bwMode="auto">
          <a:xfrm>
            <a:off x="2221239" y="3243262"/>
            <a:ext cx="4800600" cy="523875"/>
            <a:chOff x="1362" y="1698"/>
            <a:chExt cx="3024" cy="330"/>
          </a:xfrm>
        </p:grpSpPr>
        <p:grpSp>
          <p:nvGrpSpPr>
            <p:cNvPr id="532539" name="Group 59"/>
            <p:cNvGrpSpPr>
              <a:grpSpLocks/>
            </p:cNvGrpSpPr>
            <p:nvPr/>
          </p:nvGrpSpPr>
          <p:grpSpPr bwMode="auto">
            <a:xfrm>
              <a:off x="1362" y="1698"/>
              <a:ext cx="3024" cy="330"/>
              <a:chOff x="576" y="1680"/>
              <a:chExt cx="4752" cy="432"/>
            </a:xfrm>
          </p:grpSpPr>
          <p:grpSp>
            <p:nvGrpSpPr>
              <p:cNvPr id="532540" name="Group 60"/>
              <p:cNvGrpSpPr>
                <a:grpSpLocks/>
              </p:cNvGrpSpPr>
              <p:nvPr/>
            </p:nvGrpSpPr>
            <p:grpSpPr bwMode="auto">
              <a:xfrm>
                <a:off x="576" y="1680"/>
                <a:ext cx="4752" cy="432"/>
                <a:chOff x="576" y="1296"/>
                <a:chExt cx="4848" cy="432"/>
              </a:xfrm>
            </p:grpSpPr>
            <p:sp>
              <p:nvSpPr>
                <p:cNvPr id="532541" name="AutoShape 61"/>
                <p:cNvSpPr>
                  <a:spLocks noChangeArrowheads="1"/>
                </p:cNvSpPr>
                <p:nvPr/>
              </p:nvSpPr>
              <p:spPr bwMode="gray">
                <a:xfrm>
                  <a:off x="576" y="1296"/>
                  <a:ext cx="4848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2E5C">
                        <a:gamma/>
                        <a:tint val="90980"/>
                        <a:invGamma/>
                      </a:srgbClr>
                    </a:gs>
                    <a:gs pos="50000">
                      <a:srgbClr val="002E5C"/>
                    </a:gs>
                    <a:gs pos="100000">
                      <a:srgbClr val="002E5C">
                        <a:gamma/>
                        <a:tint val="90980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532542" name="AutoShape 62"/>
                <p:cNvSpPr>
                  <a:spLocks noChangeArrowheads="1"/>
                </p:cNvSpPr>
                <p:nvPr/>
              </p:nvSpPr>
              <p:spPr bwMode="gray">
                <a:xfrm>
                  <a:off x="703" y="1296"/>
                  <a:ext cx="4620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13737D">
                        <a:gamma/>
                        <a:tint val="72549"/>
                        <a:invGamma/>
                      </a:srgbClr>
                    </a:gs>
                    <a:gs pos="50000">
                      <a:srgbClr val="13737D"/>
                    </a:gs>
                    <a:gs pos="100000">
                      <a:srgbClr val="13737D">
                        <a:gamma/>
                        <a:tint val="72549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532543" name="AutoShape 63"/>
                <p:cNvSpPr>
                  <a:spLocks noChangeArrowheads="1"/>
                </p:cNvSpPr>
                <p:nvPr/>
              </p:nvSpPr>
              <p:spPr bwMode="gray">
                <a:xfrm>
                  <a:off x="829" y="1296"/>
                  <a:ext cx="4391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83CFCD"/>
                    </a:gs>
                    <a:gs pos="50000">
                      <a:srgbClr val="83CFCD">
                        <a:gamma/>
                        <a:tint val="62353"/>
                        <a:invGamma/>
                      </a:srgbClr>
                    </a:gs>
                    <a:gs pos="100000">
                      <a:srgbClr val="83CFCD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  <p:sp>
            <p:nvSpPr>
              <p:cNvPr id="532544" name="Line 64"/>
              <p:cNvSpPr>
                <a:spLocks noChangeShapeType="1"/>
              </p:cNvSpPr>
              <p:nvPr/>
            </p:nvSpPr>
            <p:spPr bwMode="gray">
              <a:xfrm>
                <a:off x="672" y="1920"/>
                <a:ext cx="384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32545" name="Line 65"/>
              <p:cNvSpPr>
                <a:spLocks noChangeShapeType="1"/>
              </p:cNvSpPr>
              <p:nvPr/>
            </p:nvSpPr>
            <p:spPr bwMode="gray">
              <a:xfrm>
                <a:off x="4896" y="1920"/>
                <a:ext cx="384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532546" name="Rectangle 66"/>
            <p:cNvSpPr>
              <a:spLocks noChangeArrowheads="1"/>
            </p:cNvSpPr>
            <p:nvPr/>
          </p:nvSpPr>
          <p:spPr bwMode="gray">
            <a:xfrm>
              <a:off x="1943" y="1706"/>
              <a:ext cx="18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e-IL" sz="2400" b="1" dirty="0">
                  <a:solidFill>
                    <a:srgbClr val="000000"/>
                  </a:solidFill>
                  <a:latin typeface="Verdana" pitchFamily="34" charset="0"/>
                </a:rPr>
                <a:t>הכנסות של שני בני זוג</a:t>
              </a:r>
              <a:endParaRPr lang="en-US" sz="2400" b="1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</p:grpSp>
      <p:grpSp>
        <p:nvGrpSpPr>
          <p:cNvPr id="532556" name="Group 76"/>
          <p:cNvGrpSpPr>
            <a:grpSpLocks/>
          </p:cNvGrpSpPr>
          <p:nvPr/>
        </p:nvGrpSpPr>
        <p:grpSpPr bwMode="auto">
          <a:xfrm>
            <a:off x="2334125" y="4159900"/>
            <a:ext cx="4800601" cy="842963"/>
            <a:chOff x="1362" y="1698"/>
            <a:chExt cx="3024" cy="531"/>
          </a:xfrm>
        </p:grpSpPr>
        <p:grpSp>
          <p:nvGrpSpPr>
            <p:cNvPr id="532557" name="Group 77"/>
            <p:cNvGrpSpPr>
              <a:grpSpLocks/>
            </p:cNvGrpSpPr>
            <p:nvPr/>
          </p:nvGrpSpPr>
          <p:grpSpPr bwMode="auto">
            <a:xfrm>
              <a:off x="1362" y="1698"/>
              <a:ext cx="3024" cy="330"/>
              <a:chOff x="576" y="1680"/>
              <a:chExt cx="4752" cy="432"/>
            </a:xfrm>
          </p:grpSpPr>
          <p:grpSp>
            <p:nvGrpSpPr>
              <p:cNvPr id="532558" name="Group 78"/>
              <p:cNvGrpSpPr>
                <a:grpSpLocks/>
              </p:cNvGrpSpPr>
              <p:nvPr/>
            </p:nvGrpSpPr>
            <p:grpSpPr bwMode="auto">
              <a:xfrm>
                <a:off x="576" y="1680"/>
                <a:ext cx="4752" cy="432"/>
                <a:chOff x="576" y="1296"/>
                <a:chExt cx="4848" cy="432"/>
              </a:xfrm>
            </p:grpSpPr>
            <p:sp>
              <p:nvSpPr>
                <p:cNvPr id="532559" name="AutoShape 79"/>
                <p:cNvSpPr>
                  <a:spLocks noChangeArrowheads="1"/>
                </p:cNvSpPr>
                <p:nvPr/>
              </p:nvSpPr>
              <p:spPr bwMode="gray">
                <a:xfrm>
                  <a:off x="576" y="1296"/>
                  <a:ext cx="4848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2E5C">
                        <a:gamma/>
                        <a:tint val="90980"/>
                        <a:invGamma/>
                      </a:srgbClr>
                    </a:gs>
                    <a:gs pos="50000">
                      <a:srgbClr val="002E5C"/>
                    </a:gs>
                    <a:gs pos="100000">
                      <a:srgbClr val="002E5C">
                        <a:gamma/>
                        <a:tint val="90980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532560" name="AutoShape 80"/>
                <p:cNvSpPr>
                  <a:spLocks noChangeArrowheads="1"/>
                </p:cNvSpPr>
                <p:nvPr/>
              </p:nvSpPr>
              <p:spPr bwMode="gray">
                <a:xfrm>
                  <a:off x="703" y="1296"/>
                  <a:ext cx="4620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13737D">
                        <a:gamma/>
                        <a:tint val="72549"/>
                        <a:invGamma/>
                      </a:srgbClr>
                    </a:gs>
                    <a:gs pos="50000">
                      <a:srgbClr val="13737D"/>
                    </a:gs>
                    <a:gs pos="100000">
                      <a:srgbClr val="13737D">
                        <a:gamma/>
                        <a:tint val="72549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532561" name="AutoShape 81"/>
                <p:cNvSpPr>
                  <a:spLocks noChangeArrowheads="1"/>
                </p:cNvSpPr>
                <p:nvPr/>
              </p:nvSpPr>
              <p:spPr bwMode="gray">
                <a:xfrm>
                  <a:off x="829" y="1296"/>
                  <a:ext cx="4391" cy="43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83CFCD"/>
                    </a:gs>
                    <a:gs pos="50000">
                      <a:srgbClr val="83CFCD">
                        <a:gamma/>
                        <a:tint val="62353"/>
                        <a:invGamma/>
                      </a:srgbClr>
                    </a:gs>
                    <a:gs pos="100000">
                      <a:srgbClr val="83CFCD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</p:grpSp>
          <p:sp>
            <p:nvSpPr>
              <p:cNvPr id="532562" name="Line 82"/>
              <p:cNvSpPr>
                <a:spLocks noChangeShapeType="1"/>
              </p:cNvSpPr>
              <p:nvPr/>
            </p:nvSpPr>
            <p:spPr bwMode="gray">
              <a:xfrm>
                <a:off x="672" y="1920"/>
                <a:ext cx="384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32563" name="Line 83"/>
              <p:cNvSpPr>
                <a:spLocks noChangeShapeType="1"/>
              </p:cNvSpPr>
              <p:nvPr/>
            </p:nvSpPr>
            <p:spPr bwMode="gray">
              <a:xfrm>
                <a:off x="4896" y="1920"/>
                <a:ext cx="384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532564" name="Rectangle 84"/>
            <p:cNvSpPr>
              <a:spLocks noChangeArrowheads="1"/>
            </p:cNvSpPr>
            <p:nvPr/>
          </p:nvSpPr>
          <p:spPr bwMode="gray">
            <a:xfrm>
              <a:off x="1943" y="1706"/>
              <a:ext cx="1793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e-IL" sz="2400" b="1" dirty="0">
                  <a:solidFill>
                    <a:srgbClr val="000000"/>
                  </a:solidFill>
                  <a:latin typeface="Verdana" pitchFamily="34" charset="0"/>
                </a:rPr>
                <a:t>תוצאות ב – 3 רמות  </a:t>
              </a:r>
            </a:p>
            <a:p>
              <a:endParaRPr lang="en-US" sz="2400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</p:grpSp>
      <p:sp>
        <p:nvSpPr>
          <p:cNvPr id="49" name="Freeform 8"/>
          <p:cNvSpPr>
            <a:spLocks/>
          </p:cNvSpPr>
          <p:nvPr/>
        </p:nvSpPr>
        <p:spPr bwMode="gray">
          <a:xfrm>
            <a:off x="2693276" y="4608543"/>
            <a:ext cx="993552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50" name="Group 21"/>
          <p:cNvGrpSpPr>
            <a:grpSpLocks/>
          </p:cNvGrpSpPr>
          <p:nvPr/>
        </p:nvGrpSpPr>
        <p:grpSpPr bwMode="auto">
          <a:xfrm>
            <a:off x="504459" y="5617360"/>
            <a:ext cx="2286000" cy="677441"/>
            <a:chOff x="720" y="1950"/>
            <a:chExt cx="1440" cy="1680"/>
          </a:xfrm>
        </p:grpSpPr>
        <p:sp>
          <p:nvSpPr>
            <p:cNvPr id="51" name="AutoShape 5"/>
            <p:cNvSpPr>
              <a:spLocks noChangeArrowheads="1"/>
            </p:cNvSpPr>
            <p:nvPr/>
          </p:nvSpPr>
          <p:spPr bwMode="auto">
            <a:xfrm>
              <a:off x="720" y="1950"/>
              <a:ext cx="1440" cy="168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9CCFF"/>
                      </a:gs>
                      <a:gs pos="100000">
                        <a:srgbClr val="99CCFF">
                          <a:gamma/>
                          <a:tint val="27451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he-IL">
                <a:latin typeface="Verdana" pitchFamily="34" charset="0"/>
              </a:endParaRPr>
            </a:p>
          </p:txBody>
        </p:sp>
        <p:sp>
          <p:nvSpPr>
            <p:cNvPr id="52" name="Text Box 6"/>
            <p:cNvSpPr txBox="1">
              <a:spLocks noChangeArrowheads="1"/>
            </p:cNvSpPr>
            <p:nvPr/>
          </p:nvSpPr>
          <p:spPr bwMode="auto">
            <a:xfrm>
              <a:off x="780" y="2076"/>
              <a:ext cx="1284" cy="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he-IL" sz="2000" b="1" dirty="0">
                  <a:solidFill>
                    <a:srgbClr val="000000"/>
                  </a:solidFill>
                </a:rPr>
                <a:t>לא משפיעה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3" name="Freeform 8"/>
          <p:cNvSpPr>
            <a:spLocks/>
          </p:cNvSpPr>
          <p:nvPr/>
        </p:nvSpPr>
        <p:spPr bwMode="gray">
          <a:xfrm rot="18173728">
            <a:off x="4602642" y="4763998"/>
            <a:ext cx="653372" cy="957478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54" name="Group 21"/>
          <p:cNvGrpSpPr>
            <a:grpSpLocks/>
          </p:cNvGrpSpPr>
          <p:nvPr/>
        </p:nvGrpSpPr>
        <p:grpSpPr bwMode="auto">
          <a:xfrm>
            <a:off x="3733007" y="5638975"/>
            <a:ext cx="2286000" cy="677441"/>
            <a:chOff x="720" y="1950"/>
            <a:chExt cx="1440" cy="1680"/>
          </a:xfrm>
        </p:grpSpPr>
        <p:sp>
          <p:nvSpPr>
            <p:cNvPr id="55" name="AutoShape 5"/>
            <p:cNvSpPr>
              <a:spLocks noChangeArrowheads="1"/>
            </p:cNvSpPr>
            <p:nvPr/>
          </p:nvSpPr>
          <p:spPr bwMode="auto">
            <a:xfrm>
              <a:off x="720" y="1950"/>
              <a:ext cx="1440" cy="168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9CCFF"/>
                      </a:gs>
                      <a:gs pos="100000">
                        <a:srgbClr val="99CCFF">
                          <a:gamma/>
                          <a:tint val="27451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he-IL">
                <a:latin typeface="Verdana" pitchFamily="34" charset="0"/>
              </a:endParaRPr>
            </a:p>
          </p:txBody>
        </p:sp>
        <p:sp>
          <p:nvSpPr>
            <p:cNvPr id="56" name="Text Box 6"/>
            <p:cNvSpPr txBox="1">
              <a:spLocks noChangeArrowheads="1"/>
            </p:cNvSpPr>
            <p:nvPr/>
          </p:nvSpPr>
          <p:spPr bwMode="auto">
            <a:xfrm>
              <a:off x="801" y="2257"/>
              <a:ext cx="1284" cy="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he-IL" sz="2000" b="1" dirty="0">
                  <a:solidFill>
                    <a:srgbClr val="000000"/>
                  </a:solidFill>
                </a:rPr>
                <a:t>מפחיתה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7" name="Freeform 8"/>
          <p:cNvSpPr>
            <a:spLocks/>
          </p:cNvSpPr>
          <p:nvPr/>
        </p:nvSpPr>
        <p:spPr bwMode="gray">
          <a:xfrm rot="14704369">
            <a:off x="6058342" y="4571916"/>
            <a:ext cx="1078046" cy="1151798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58" name="AutoShape 5"/>
          <p:cNvSpPr>
            <a:spLocks noChangeArrowheads="1"/>
          </p:cNvSpPr>
          <p:nvPr/>
        </p:nvSpPr>
        <p:spPr bwMode="auto">
          <a:xfrm>
            <a:off x="6619876" y="5624006"/>
            <a:ext cx="1835905" cy="677441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he-IL">
              <a:latin typeface="Verdana" pitchFamily="34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7113454" y="5777051"/>
            <a:ext cx="9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he-IL" sz="2000" b="1" dirty="0">
                <a:solidFill>
                  <a:srgbClr val="000000"/>
                </a:solidFill>
              </a:rPr>
              <a:t>שוללת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מבחן הכנסות</a:t>
            </a:r>
          </a:p>
        </p:txBody>
      </p:sp>
      <p:pic>
        <p:nvPicPr>
          <p:cNvPr id="62" name="Picture 29" descr="18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638" y="505528"/>
            <a:ext cx="1600200" cy="12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04001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מלבן 58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92247" y="200372"/>
            <a:ext cx="7056438" cy="609600"/>
          </a:xfrm>
        </p:spPr>
        <p:txBody>
          <a:bodyPr/>
          <a:lstStyle/>
          <a:p>
            <a:r>
              <a:rPr lang="he-IL" dirty="0"/>
              <a:t>ניצולי שואה</a:t>
            </a:r>
          </a:p>
        </p:txBody>
      </p: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1225943" y="1610091"/>
            <a:ext cx="7128792" cy="4247008"/>
            <a:chOff x="2998" y="1860"/>
            <a:chExt cx="2112" cy="1440"/>
          </a:xfrm>
          <a:solidFill>
            <a:srgbClr val="BADDF8"/>
          </a:solidFill>
        </p:grpSpPr>
        <p:sp>
          <p:nvSpPr>
            <p:cNvPr id="7" name="AutoShape 10"/>
            <p:cNvSpPr>
              <a:spLocks noChangeArrowheads="1"/>
            </p:cNvSpPr>
            <p:nvPr/>
          </p:nvSpPr>
          <p:spPr bwMode="gray">
            <a:xfrm>
              <a:off x="2998" y="1860"/>
              <a:ext cx="2112" cy="1440"/>
            </a:xfrm>
            <a:prstGeom prst="roundRect">
              <a:avLst>
                <a:gd name="adj" fmla="val 10347"/>
              </a:avLst>
            </a:prstGeom>
            <a:grpFill/>
            <a:ln w="76200">
              <a:solidFill>
                <a:schemeClr val="accent1">
                  <a:shade val="50000"/>
                </a:schemeClr>
              </a:solidFill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he-IL"/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gray">
            <a:xfrm>
              <a:off x="3019" y="2272"/>
              <a:ext cx="2037" cy="407"/>
            </a:xfrm>
            <a:prstGeom prst="rect">
              <a:avLst/>
            </a:prstGeom>
            <a:grpFill/>
            <a:ln w="9525" algn="ctr">
              <a:solidFill>
                <a:schemeClr val="accent1">
                  <a:shade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just"/>
              <a:r>
                <a:rPr lang="he-IL" sz="2400" b="1" dirty="0"/>
                <a:t>ניצולי שואה המקבלים גמלת סיעוד 6 נק' ואילך זכאים לקבל מהקרן לרווחה לנפגעי השואה בישראל תוספת של 9 שעות שבועיות בכפוף לבדיקת הכנסות של הקרן.</a:t>
              </a:r>
              <a:r>
                <a:rPr lang="en-US" sz="2400" b="1" dirty="0"/>
                <a:t> </a:t>
              </a:r>
            </a:p>
          </p:txBody>
        </p:sp>
      </p:grp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33575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מלבן 9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93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הודעה למוסד על בחירה 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/>
              <a:t>הזכאי המבקש לשנות את סל השירותים או לקבל כסף במקום חלק משעות הטיפול יכול להודיע למוסד באחת הדרכים הבאות:</a:t>
            </a:r>
          </a:p>
          <a:p>
            <a:endParaRPr lang="he-IL"/>
          </a:p>
          <a:p>
            <a:pPr lvl="1"/>
            <a:r>
              <a:rPr lang="he-IL"/>
              <a:t>להתקשר החל </a:t>
            </a:r>
            <a:r>
              <a:rPr lang="he-IL" smtClean="0"/>
              <a:t>למוקד </a:t>
            </a:r>
            <a:r>
              <a:rPr lang="he-IL"/>
              <a:t>טלפוני *2637</a:t>
            </a:r>
          </a:p>
          <a:p>
            <a:pPr lvl="1"/>
            <a:r>
              <a:rPr lang="he-IL"/>
              <a:t>להכנס למחשבון באתר האינטרנט של הביטוח הלאומי</a:t>
            </a:r>
          </a:p>
          <a:p>
            <a:pPr lvl="1"/>
            <a:r>
              <a:rPr lang="he-IL"/>
              <a:t>למלא טופס שצורף למכתב שנשלח אליו ולשלוח אותו בדואר, באצעות אתר האינטרנט, או בפקס לסניף או בתיבת השירות.</a:t>
            </a:r>
          </a:p>
        </p:txBody>
      </p:sp>
    </p:spTree>
    <p:extLst>
      <p:ext uri="{BB962C8B-B14F-4D97-AF65-F5344CB8AC3E}">
        <p14:creationId xmlns:p14="http://schemas.microsoft.com/office/powerpoint/2010/main" val="202061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5EAF75C-5582-4B1F-9327-A7362CB9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BFA1953-7768-4E61-9F5A-50A3E334F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מוקד פניות 6050*</a:t>
            </a:r>
          </a:p>
          <a:p>
            <a:r>
              <a:rPr lang="he-IL" dirty="0"/>
              <a:t>מוקד סיעוד 2637*</a:t>
            </a:r>
          </a:p>
          <a:p>
            <a:r>
              <a:rPr lang="he-IL" dirty="0"/>
              <a:t>מוקד יעוץ לקשיש 9696*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 algn="ctr"/>
            <a:r>
              <a:rPr lang="he-IL" sz="3600" smtClean="0"/>
              <a:t>תודה </a:t>
            </a:r>
            <a:r>
              <a:rPr lang="he-IL" sz="3600" dirty="0"/>
              <a:t>על </a:t>
            </a:r>
            <a:r>
              <a:rPr lang="he-IL" sz="3600"/>
              <a:t>ההקשבה </a:t>
            </a:r>
            <a:endParaRPr lang="he-IL" sz="3600" smtClean="0"/>
          </a:p>
          <a:p>
            <a:pPr algn="ctr"/>
            <a:r>
              <a:rPr lang="he-IL" sz="3600" smtClean="0"/>
              <a:t>לחיים בריאים ומאושרים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566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88468" y="3373682"/>
            <a:ext cx="8955532" cy="574040"/>
          </a:xfrm>
        </p:spPr>
        <p:txBody>
          <a:bodyPr>
            <a:noAutofit/>
          </a:bodyPr>
          <a:lstStyle/>
          <a:p>
            <a:pPr algn="ctr"/>
            <a:r>
              <a:rPr lang="he-IL" sz="2400" b="1"/>
              <a:t/>
            </a:r>
            <a:br>
              <a:rPr lang="he-IL" sz="2400" b="1"/>
            </a:br>
            <a:r>
              <a:rPr lang="he-IL" sz="2400" b="1"/>
              <a:t/>
            </a:r>
            <a:br>
              <a:rPr lang="he-IL" sz="2400" b="1"/>
            </a:br>
            <a:r>
              <a:rPr lang="he-IL" sz="2400" b="1"/>
              <a:t/>
            </a:r>
            <a:br>
              <a:rPr lang="he-IL" sz="2400" b="1"/>
            </a:br>
            <a:r>
              <a:rPr lang="he-IL" b="1"/>
              <a:t/>
            </a:r>
            <a:br>
              <a:rPr lang="he-IL" b="1"/>
            </a:br>
            <a:r>
              <a:rPr lang="he-IL" b="1"/>
              <a:t>שושי אברגיל –מרצה,מנחה ימי עיון סדנאות ויועצת מקצועית  </a:t>
            </a:r>
            <a:br>
              <a:rPr lang="he-IL" b="1"/>
            </a:br>
            <a:r>
              <a:rPr lang="he-IL" b="1"/>
              <a:t/>
            </a:r>
            <a:br>
              <a:rPr lang="he-IL" b="1"/>
            </a:br>
            <a:r>
              <a:rPr lang="he-IL" b="1" smtClean="0"/>
              <a:t> מייל </a:t>
            </a:r>
            <a:r>
              <a:rPr lang="en-US" sz="3200" smtClean="0">
                <a:hlinkClick r:id="rId2"/>
              </a:rPr>
              <a:t>nili4k@gmail.com</a:t>
            </a:r>
            <a:r>
              <a:rPr lang="he-IL" sz="3200"/>
              <a:t/>
            </a:r>
            <a:br>
              <a:rPr lang="he-IL" sz="3200"/>
            </a:br>
            <a:r>
              <a:rPr lang="he-IL" sz="3200"/>
              <a:t/>
            </a:r>
            <a:br>
              <a:rPr lang="he-IL" sz="3200"/>
            </a:br>
            <a:r>
              <a:rPr lang="he-IL" sz="3200" b="1"/>
              <a:t>פל-0506285409</a:t>
            </a:r>
            <a:r>
              <a:rPr lang="he-IL" sz="2100" b="1"/>
              <a:t/>
            </a:r>
            <a:br>
              <a:rPr lang="he-IL" sz="2100" b="1"/>
            </a:br>
            <a:r>
              <a:rPr lang="he-IL" sz="2100" b="1"/>
              <a:t/>
            </a:r>
            <a:br>
              <a:rPr lang="he-IL" sz="2100" b="1"/>
            </a:br>
            <a:endParaRPr lang="he-IL" sz="3000" b="1"/>
          </a:p>
        </p:txBody>
      </p:sp>
      <p:pic>
        <p:nvPicPr>
          <p:cNvPr id="6" name="Picture 3" descr="\\snifimapp\General\Office Media Content\FILES\PFILES\MSOFFICE\MEDIA\CNTCD1\Animated\j0288858.gif"/>
          <p:cNvPicPr>
            <a:picLocks noGrp="1" noChangeAspect="1" noChangeArrowheads="1" noCrop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56312"/>
            <a:ext cx="1907703" cy="1809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מלבן 6"/>
          <p:cNvSpPr/>
          <p:nvPr/>
        </p:nvSpPr>
        <p:spPr>
          <a:xfrm>
            <a:off x="1146013" y="566124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e-IL" b="1">
                <a:solidFill>
                  <a:srgbClr val="FF0000"/>
                </a:solidFill>
                <a:latin typeface="Calibri"/>
                <a:cs typeface="Arial" panose="020B0604020202020204" pitchFamily="34" charset="0"/>
              </a:rPr>
              <a:t>שלכם </a:t>
            </a:r>
            <a:br>
              <a:rPr lang="he-IL" b="1">
                <a:solidFill>
                  <a:srgbClr val="FF0000"/>
                </a:solidFill>
                <a:latin typeface="Calibri"/>
                <a:cs typeface="Arial" panose="020B0604020202020204" pitchFamily="34" charset="0"/>
              </a:rPr>
            </a:br>
            <a:r>
              <a:rPr lang="he-IL" b="1">
                <a:solidFill>
                  <a:srgbClr val="FF0000"/>
                </a:solidFill>
                <a:latin typeface="Calibri"/>
                <a:cs typeface="Arial" panose="020B0604020202020204" pitchFamily="34" charset="0"/>
              </a:rPr>
              <a:t>           שושי </a:t>
            </a:r>
            <a:endParaRPr lang="he-IL" sz="2700" b="1">
              <a:solidFill>
                <a:srgbClr val="FF0000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75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61" name="Rectangle 5"/>
          <p:cNvSpPr>
            <a:spLocks noGrp="1" noChangeArrowheads="1"/>
          </p:cNvSpPr>
          <p:nvPr>
            <p:ph type="title"/>
          </p:nvPr>
        </p:nvSpPr>
        <p:spPr>
          <a:xfrm>
            <a:off x="639018" y="1196752"/>
            <a:ext cx="7965430" cy="4824536"/>
          </a:xfrm>
          <a:noFill/>
          <a:ln/>
        </p:spPr>
        <p:txBody>
          <a:bodyPr/>
          <a:lstStyle/>
          <a:p>
            <a:pPr algn="r"/>
            <a:r>
              <a:rPr lang="he-IL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הבסיס</a:t>
            </a:r>
            <a:r>
              <a:rPr lang="he-IL" sz="2800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he-IL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שכר ממוצע במשק (</a:t>
            </a:r>
            <a:r>
              <a:rPr lang="he-IL" sz="2800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מעודכן </a:t>
            </a:r>
            <a:r>
              <a:rPr lang="he-IL" sz="280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01.2021)</a:t>
            </a:r>
            <a:r>
              <a:rPr lang="he-IL" sz="2800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he-IL" sz="2800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sz="2800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בודד </a:t>
            </a:r>
            <a:r>
              <a:rPr lang="he-IL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</a:t>
            </a:r>
            <a:r>
              <a:rPr lang="he-IL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he-IL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עד</a:t>
            </a:r>
            <a:r>
              <a:rPr lang="en-US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he-IL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10.551 </a:t>
            </a: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₪ - גמלה מלאה</a:t>
            </a:r>
            <a:b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 – </a:t>
            </a:r>
            <a:r>
              <a:rPr lang="he-IL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10.551 </a:t>
            </a: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</a:t>
            </a:r>
            <a:r>
              <a:rPr lang="he-IL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15.827 </a:t>
            </a: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₪ - גמלה מופחתת</a:t>
            </a:r>
            <a:b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 – </a:t>
            </a:r>
            <a:r>
              <a:rPr lang="he-IL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15.827 </a:t>
            </a: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₪ אינו זכאי לגמלה.</a:t>
            </a:r>
            <a:r>
              <a:rPr lang="he-IL" sz="2800" dirty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he-IL" sz="2800" dirty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sz="2800" dirty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he-IL" sz="2800" dirty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sz="280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זוגי</a:t>
            </a:r>
            <a:r>
              <a:rPr lang="he-IL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e-IL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</a:t>
            </a:r>
            <a:br>
              <a:rPr lang="he-IL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עד </a:t>
            </a:r>
            <a:r>
              <a:rPr lang="he-IL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15,827 </a:t>
            </a: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₪ גמלה מלאה</a:t>
            </a:r>
            <a:b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מ – </a:t>
            </a:r>
            <a:r>
              <a:rPr lang="he-IL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15,827 </a:t>
            </a: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עד </a:t>
            </a:r>
            <a:r>
              <a:rPr lang="he-IL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23,740 </a:t>
            </a: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₪ גמלה מופחתת</a:t>
            </a:r>
            <a:b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מ -  </a:t>
            </a:r>
            <a:r>
              <a:rPr lang="he-IL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23,740 </a:t>
            </a: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₪ אינו זכאי לגמלה.</a:t>
            </a:r>
            <a:r>
              <a:rPr lang="he-IL" sz="2800" dirty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he-IL" sz="2800" dirty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</a:t>
            </a:r>
            <a:endParaRPr lang="en-US" sz="2800" dirty="0">
              <a:solidFill>
                <a:schemeClr val="tx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5211714" y="116632"/>
            <a:ext cx="26885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600" b="1" dirty="0">
                <a:solidFill>
                  <a:srgbClr val="000066"/>
                </a:solidFill>
              </a:rPr>
              <a:t>מבחן הכנסות</a:t>
            </a:r>
            <a:endParaRPr lang="en-US" sz="3600" b="1" dirty="0">
              <a:solidFill>
                <a:srgbClr val="000066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92940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25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87450" y="115888"/>
            <a:ext cx="6912942" cy="609600"/>
          </a:xfrm>
        </p:spPr>
        <p:txBody>
          <a:bodyPr/>
          <a:lstStyle/>
          <a:p>
            <a:pPr algn="r"/>
            <a:r>
              <a:rPr lang="he-IL" dirty="0"/>
              <a:t>מבחן הכנסות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619672" y="744470"/>
            <a:ext cx="7138987" cy="6347047"/>
          </a:xfrm>
        </p:spPr>
        <p:txBody>
          <a:bodyPr/>
          <a:lstStyle/>
          <a:p>
            <a:pPr marL="0" indent="0" algn="ctr">
              <a:buNone/>
            </a:pPr>
            <a:r>
              <a:rPr lang="he-IL" sz="3200" dirty="0">
                <a:solidFill>
                  <a:srgbClr val="C00000"/>
                </a:solidFill>
              </a:rPr>
              <a:t> הכנסות הנלקחות בחשבון :</a:t>
            </a:r>
          </a:p>
          <a:p>
            <a:pPr marL="0" indent="0" algn="ctr">
              <a:buNone/>
            </a:pPr>
            <a:endParaRPr lang="he-IL" sz="3200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e-IL" sz="3200" dirty="0">
                <a:solidFill>
                  <a:srgbClr val="C00000"/>
                </a:solidFill>
              </a:rPr>
              <a:t> </a:t>
            </a:r>
            <a:r>
              <a:rPr lang="he-IL" sz="3200" dirty="0">
                <a:solidFill>
                  <a:schemeClr val="tx1"/>
                </a:solidFill>
              </a:rPr>
              <a:t>הכנסות ברוטו מעבודה כשכיר או עצמאי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3200" dirty="0">
                <a:solidFill>
                  <a:schemeClr val="tx1"/>
                </a:solidFill>
              </a:rPr>
              <a:t>הכנסות מפנסיה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3200" dirty="0">
                <a:solidFill>
                  <a:schemeClr val="tx1"/>
                </a:solidFill>
              </a:rPr>
              <a:t>הכנסות מקצבאות ביטוח לאומי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3200" dirty="0">
                <a:solidFill>
                  <a:schemeClr val="tx1"/>
                </a:solidFill>
              </a:rPr>
              <a:t>הכנסה מנכס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sz="3200" dirty="0">
                <a:solidFill>
                  <a:schemeClr val="tx1"/>
                </a:solidFill>
              </a:rPr>
              <a:t>כל הכנסה לפי סעיף 2 לפקודת המיסים כמו :הכנסות מרווחי הון, תמלוגים </a:t>
            </a:r>
            <a:r>
              <a:rPr lang="he-IL" sz="3200" dirty="0" err="1">
                <a:solidFill>
                  <a:schemeClr val="tx1"/>
                </a:solidFill>
              </a:rPr>
              <a:t>וכו</a:t>
            </a:r>
            <a:r>
              <a:rPr lang="he-IL" sz="3200" dirty="0">
                <a:solidFill>
                  <a:schemeClr val="tx1"/>
                </a:solidFill>
              </a:rPr>
              <a:t>'.</a:t>
            </a:r>
          </a:p>
          <a:p>
            <a:pPr marL="0" indent="0">
              <a:buNone/>
            </a:pPr>
            <a:endParaRPr lang="he-IL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he-IL" sz="3200" dirty="0">
              <a:solidFill>
                <a:schemeClr val="tx1"/>
              </a:solidFill>
            </a:endParaRPr>
          </a:p>
          <a:p>
            <a:pPr algn="ctr"/>
            <a:endParaRPr lang="he-IL" sz="3200" dirty="0">
              <a:solidFill>
                <a:schemeClr val="tx1"/>
              </a:solidFill>
            </a:endParaRPr>
          </a:p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www.themegallery.com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Company Logo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88640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מלבן 7"/>
          <p:cNvSpPr/>
          <p:nvPr/>
        </p:nvSpPr>
        <p:spPr bwMode="auto">
          <a:xfrm>
            <a:off x="8100392" y="0"/>
            <a:ext cx="1043608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04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34DB5D9-5B5C-4332-AAB8-C9B74E75A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253" y="1340768"/>
            <a:ext cx="7488831" cy="4983162"/>
          </a:xfrm>
        </p:spPr>
        <p:txBody>
          <a:bodyPr/>
          <a:lstStyle/>
          <a:p>
            <a:pPr marL="0" indent="0" algn="ctr">
              <a:buNone/>
            </a:pPr>
            <a:r>
              <a:rPr lang="he-IL" sz="3200" dirty="0">
                <a:solidFill>
                  <a:srgbClr val="FF0000"/>
                </a:solidFill>
              </a:rPr>
              <a:t>הכנסות שלא נלקחות בחשבון:</a:t>
            </a:r>
          </a:p>
          <a:p>
            <a:pPr marL="0" indent="0" algn="ctr">
              <a:buNone/>
            </a:pPr>
            <a:endParaRPr lang="he-IL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e-IL" dirty="0">
                <a:solidFill>
                  <a:schemeClr val="tx1"/>
                </a:solidFill>
              </a:rPr>
              <a:t>קצבאות לנפגעי</a:t>
            </a:r>
            <a:r>
              <a:rPr lang="he-IL" sz="2400" dirty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רדיפות הנאצים וניצולי שואה </a:t>
            </a:r>
          </a:p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</a:rPr>
              <a:t>    הכנסות מביטוח סיעודי פרטי</a:t>
            </a:r>
          </a:p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</a:rPr>
              <a:t>    קצבת ילדים, גמלת ניידות, דמי מחיה, </a:t>
            </a:r>
            <a:br>
              <a:rPr lang="he-IL" dirty="0">
                <a:solidFill>
                  <a:schemeClr val="tx1"/>
                </a:solidFill>
              </a:rPr>
            </a:br>
            <a:r>
              <a:rPr lang="he-IL" dirty="0">
                <a:solidFill>
                  <a:schemeClr val="tx1"/>
                </a:solidFill>
              </a:rPr>
              <a:t>    קצבה מיוחדת ,נפגעי גזזת, נפגעי פוליו, נפגעי</a:t>
            </a:r>
          </a:p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</a:rPr>
              <a:t>    עירויי דם.{איידס}</a:t>
            </a:r>
          </a:p>
          <a:p>
            <a:pPr marL="0" indent="0">
              <a:buNone/>
            </a:pPr>
            <a:r>
              <a:rPr lang="he-IL" dirty="0"/>
              <a:t>        </a:t>
            </a:r>
          </a:p>
          <a:p>
            <a:endParaRPr lang="en-US" dirty="0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3E47DC9-37AF-4437-BB01-9CC5B1FB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www.themegallery.com</a:t>
            </a: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07763F6-ABEF-4D09-9F5B-A886188B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94163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7862179-FB26-440D-89A5-37467E48F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00808"/>
            <a:ext cx="8064895" cy="4536504"/>
          </a:xfrm>
        </p:spPr>
        <p:txBody>
          <a:bodyPr/>
          <a:lstStyle/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</a:rPr>
              <a:t>תשלום לפי פסק דין מזונות.</a:t>
            </a:r>
          </a:p>
          <a:p>
            <a:pPr marL="0" indent="0">
              <a:buNone/>
            </a:pPr>
            <a:endParaRPr lang="he-I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</a:rPr>
              <a:t>הוצאות על שכר דירה (במידה ושוכרים דירה ההוצאות על שכר דירה יופחתו מההכנסות של שכר הדירה). </a:t>
            </a:r>
          </a:p>
          <a:p>
            <a:pPr marL="0" indent="0">
              <a:buNone/>
            </a:pPr>
            <a:endParaRPr lang="he-I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</a:rPr>
              <a:t>הוצאות עבור אחזקה של בן זוג השוהה במוסד סיעודי יופחתו מסך ההכנסות </a:t>
            </a:r>
            <a:r>
              <a:rPr lang="he-IL">
                <a:solidFill>
                  <a:schemeClr val="tx1"/>
                </a:solidFill>
              </a:rPr>
              <a:t>שלך</a:t>
            </a:r>
            <a:r>
              <a:rPr lang="he-IL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he-IL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e-IL" smtClean="0">
                <a:solidFill>
                  <a:schemeClr val="tx1"/>
                </a:solidFill>
              </a:rPr>
              <a:t>חבר קיבוץ –50% מהכנסתו הקיבוצית תילקח בחשבון.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90DA285-16E2-469B-AA58-B62717599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20E53B6-6BBF-476B-8EA9-4B204884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2AA1B1EC-610B-470E-9F13-A34434BF0E38}"/>
              </a:ext>
            </a:extLst>
          </p:cNvPr>
          <p:cNvSpPr/>
          <p:nvPr/>
        </p:nvSpPr>
        <p:spPr>
          <a:xfrm>
            <a:off x="1115616" y="620688"/>
            <a:ext cx="61905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הוצאות שמופחתות מההכנסה</a:t>
            </a:r>
            <a:r>
              <a:rPr lang="he-IL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9173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dirty="0"/>
              <a:t>מגורים בקהילה</a:t>
            </a:r>
            <a:endParaRPr lang="en-US" sz="2000" dirty="0"/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4859994" y="3665070"/>
            <a:ext cx="3682356" cy="2386034"/>
          </a:xfrm>
          <a:prstGeom prst="roundRect">
            <a:avLst>
              <a:gd name="adj" fmla="val 16667"/>
            </a:avLst>
          </a:prstGeom>
          <a:noFill/>
          <a:ln w="76200">
            <a:solidFill>
              <a:schemeClr val="tx1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he-IL">
              <a:latin typeface="Verdana" pitchFamily="34" charset="0"/>
            </a:endParaRPr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755576" y="3573016"/>
            <a:ext cx="3606859" cy="2478088"/>
          </a:xfrm>
          <a:prstGeom prst="roundRect">
            <a:avLst>
              <a:gd name="adj" fmla="val 16667"/>
            </a:avLst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he-IL">
              <a:latin typeface="Verdana" pitchFamily="34" charset="0"/>
            </a:endParaRPr>
          </a:p>
        </p:txBody>
      </p:sp>
      <p:sp>
        <p:nvSpPr>
          <p:cNvPr id="70664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5110017" y="3465255"/>
            <a:ext cx="344120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he-IL" sz="20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/>
            </a:r>
            <a:br>
              <a:rPr lang="he-IL" sz="20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</a:br>
            <a:endParaRPr lang="en-US" sz="2000" dirty="0"/>
          </a:p>
        </p:txBody>
      </p:sp>
      <p:sp>
        <p:nvSpPr>
          <p:cNvPr id="2" name="מלבן 1"/>
          <p:cNvSpPr/>
          <p:nvPr/>
        </p:nvSpPr>
        <p:spPr>
          <a:xfrm>
            <a:off x="5064116" y="3911817"/>
            <a:ext cx="3187131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מי שנמצא במוסד סיעודי יוכל להיות זכאי רק אם שוהה במחלקה לעצמאיים או לתשושים.</a:t>
            </a:r>
          </a:p>
          <a:p>
            <a:pPr algn="ctr"/>
            <a:r>
              <a:rPr lang="he-IL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/>
            </a:r>
            <a:br>
              <a:rPr lang="he-IL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</a:b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1046837" y="3753694"/>
            <a:ext cx="30243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זכאי לגמלה שאושפז בבית חולים כללי יהיה זכאי לקבל שירותי סיעוד במשך 30 ימים מהיום שנכנס </a:t>
            </a:r>
            <a:r>
              <a:rPr lang="he-IL" sz="2400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לאישפוז</a:t>
            </a:r>
            <a:r>
              <a:rPr lang="he-IL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.</a:t>
            </a:r>
            <a:endParaRPr lang="he-I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193" y="116632"/>
            <a:ext cx="711177" cy="67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4" descr="05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744" y="2704306"/>
            <a:ext cx="1638300" cy="109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מלבן 8">
            <a:extLst>
              <a:ext uri="{FF2B5EF4-FFF2-40B4-BE49-F238E27FC236}">
                <a16:creationId xmlns:a16="http://schemas.microsoft.com/office/drawing/2014/main" id="{35A205BD-AF20-4785-92AD-B95E6EBAB466}"/>
              </a:ext>
            </a:extLst>
          </p:cNvPr>
          <p:cNvSpPr/>
          <p:nvPr/>
        </p:nvSpPr>
        <p:spPr>
          <a:xfrm>
            <a:off x="1131063" y="1161396"/>
            <a:ext cx="715635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לגמלת סיעוד זכאי מי ששוהה בביתו או בדיור מוגן</a:t>
            </a:r>
          </a:p>
        </p:txBody>
      </p:sp>
      <p:sp>
        <p:nvSpPr>
          <p:cNvPr id="15" name="מלבן 14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42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61" name="Rectangle 5"/>
          <p:cNvSpPr>
            <a:spLocks noGrp="1" noChangeArrowheads="1"/>
          </p:cNvSpPr>
          <p:nvPr>
            <p:ph type="title"/>
          </p:nvPr>
        </p:nvSpPr>
        <p:spPr>
          <a:xfrm>
            <a:off x="772625" y="1556792"/>
            <a:ext cx="7965430" cy="3456384"/>
          </a:xfrm>
          <a:noFill/>
          <a:ln/>
        </p:spPr>
        <p:txBody>
          <a:bodyPr/>
          <a:lstStyle/>
          <a:p>
            <a:pPr algn="r"/>
            <a:r>
              <a:rPr lang="he-IL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2267744" y="1412776"/>
            <a:ext cx="549559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Blip>
                <a:blip r:embed="rId2"/>
              </a:buBlip>
            </a:pPr>
            <a:r>
              <a:rPr lang="he-IL" sz="2400" b="1" dirty="0"/>
              <a:t>קצבת שירותים מיוחדים</a:t>
            </a:r>
          </a:p>
          <a:p>
            <a:pPr marL="285750" indent="-285750" algn="r" rtl="1">
              <a:buBlip>
                <a:blip r:embed="rId2"/>
              </a:buBlip>
            </a:pPr>
            <a:r>
              <a:rPr lang="he-IL" sz="2400" b="1" dirty="0"/>
              <a:t>תגמול לפי סעיף 112 לחוק</a:t>
            </a:r>
          </a:p>
          <a:p>
            <a:pPr marL="285750" indent="-285750" algn="r" rtl="1">
              <a:buBlip>
                <a:blip r:embed="rId2"/>
              </a:buBlip>
            </a:pPr>
            <a:endParaRPr lang="he-IL" sz="2400" b="1" dirty="0"/>
          </a:p>
          <a:p>
            <a:pPr marL="342900" indent="-342900" algn="r" rtl="1">
              <a:buFont typeface="Arial" pitchFamily="34" charset="0"/>
              <a:buChar char="•"/>
            </a:pPr>
            <a:endParaRPr lang="he-IL" sz="2400" b="1" dirty="0"/>
          </a:p>
          <a:p>
            <a:pPr marL="285750" indent="-285750" algn="r" rtl="1">
              <a:buBlip>
                <a:blip r:embed="rId2"/>
              </a:buBlip>
            </a:pPr>
            <a:r>
              <a:rPr lang="he-IL" sz="2400" b="1" dirty="0"/>
              <a:t>תוספת עבור "עזרת הזולת" או "עזרה בבית" לפי החוקים: </a:t>
            </a:r>
          </a:p>
          <a:p>
            <a:pPr algn="r" rtl="1"/>
            <a:endParaRPr lang="he-IL" sz="2400" b="1" dirty="0"/>
          </a:p>
          <a:p>
            <a:pPr marL="285750" indent="-285750" algn="r" rtl="1">
              <a:buBlip>
                <a:blip r:embed="rId2"/>
              </a:buBlip>
            </a:pPr>
            <a:r>
              <a:rPr lang="he-IL" sz="2400" b="1" dirty="0"/>
              <a:t>חוק הנכים תגמולים ושיקום</a:t>
            </a:r>
          </a:p>
          <a:p>
            <a:pPr marL="285750" indent="-285750" algn="r" rtl="1">
              <a:buBlip>
                <a:blip r:embed="rId2"/>
              </a:buBlip>
            </a:pPr>
            <a:r>
              <a:rPr lang="he-IL" sz="2400" b="1" dirty="0"/>
              <a:t>חוק משפחות חיילים שנספו במערכה </a:t>
            </a:r>
          </a:p>
          <a:p>
            <a:pPr marL="285750" indent="-285750" algn="r" rtl="1">
              <a:buBlip>
                <a:blip r:embed="rId2"/>
              </a:buBlip>
            </a:pPr>
            <a:r>
              <a:rPr lang="he-IL" sz="2400" b="1" dirty="0"/>
              <a:t>חוק המשטרה </a:t>
            </a:r>
          </a:p>
          <a:p>
            <a:pPr marL="285750" indent="-285750" algn="r" rtl="1">
              <a:buBlip>
                <a:blip r:embed="rId2"/>
              </a:buBlip>
            </a:pPr>
            <a:r>
              <a:rPr lang="he-IL" sz="2400" b="1" dirty="0"/>
              <a:t>חוק שירות בתי הסוהר  </a:t>
            </a:r>
          </a:p>
          <a:p>
            <a:pPr marL="285750" indent="-285750" algn="r" rtl="1">
              <a:buBlip>
                <a:blip r:embed="rId2"/>
              </a:buBlip>
            </a:pPr>
            <a:r>
              <a:rPr lang="he-IL" sz="2400" b="1" dirty="0"/>
              <a:t>חוק התגמולים לנפגעי פעולות איבה  </a:t>
            </a:r>
            <a:br>
              <a:rPr lang="he-IL" sz="2400" b="1" dirty="0"/>
            </a:br>
            <a:r>
              <a:rPr lang="he-IL" sz="2400" b="1" dirty="0"/>
              <a:t/>
            </a:r>
            <a:br>
              <a:rPr lang="he-IL" sz="2400" b="1" dirty="0"/>
            </a:br>
            <a:endParaRPr lang="he-IL" sz="2400" b="1" dirty="0"/>
          </a:p>
        </p:txBody>
      </p:sp>
      <p:sp>
        <p:nvSpPr>
          <p:cNvPr id="3" name="מלבן 2"/>
          <p:cNvSpPr/>
          <p:nvPr/>
        </p:nvSpPr>
        <p:spPr>
          <a:xfrm>
            <a:off x="4481801" y="128839"/>
            <a:ext cx="3209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600" b="1" dirty="0">
                <a:solidFill>
                  <a:srgbClr val="000066"/>
                </a:solidFill>
              </a:rPr>
              <a:t>העדר כפל גמלה</a:t>
            </a:r>
            <a:endParaRPr lang="en-US" sz="3600" b="1" dirty="0">
              <a:solidFill>
                <a:srgbClr val="000066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05147"/>
            <a:ext cx="5207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/>
          <p:cNvSpPr/>
          <p:nvPr/>
        </p:nvSpPr>
        <p:spPr bwMode="auto">
          <a:xfrm>
            <a:off x="8028384" y="0"/>
            <a:ext cx="1115616" cy="836712"/>
          </a:xfrm>
          <a:prstGeom prst="rect">
            <a:avLst/>
          </a:prstGeom>
          <a:solidFill>
            <a:srgbClr val="6CA5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28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42tgp_business_blue">
  <a:themeElements>
    <a:clrScheme name="041tgp_figure_blue 1">
      <a:dk1>
        <a:srgbClr val="000066"/>
      </a:dk1>
      <a:lt1>
        <a:srgbClr val="FFFFFF"/>
      </a:lt1>
      <a:dk2>
        <a:srgbClr val="175B5B"/>
      </a:dk2>
      <a:lt2>
        <a:srgbClr val="DDDDDD"/>
      </a:lt2>
      <a:accent1>
        <a:srgbClr val="CBB61D"/>
      </a:accent1>
      <a:accent2>
        <a:srgbClr val="6CA5D8"/>
      </a:accent2>
      <a:accent3>
        <a:srgbClr val="FFFFFF"/>
      </a:accent3>
      <a:accent4>
        <a:srgbClr val="000056"/>
      </a:accent4>
      <a:accent5>
        <a:srgbClr val="E2D7AB"/>
      </a:accent5>
      <a:accent6>
        <a:srgbClr val="6195C4"/>
      </a:accent6>
      <a:hlink>
        <a:srgbClr val="5D4BC7"/>
      </a:hlink>
      <a:folHlink>
        <a:srgbClr val="878FA5"/>
      </a:folHlink>
    </a:clrScheme>
    <a:fontScheme name="041tgp_figure_blu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tgp_figure_blue 1">
        <a:dk1>
          <a:srgbClr val="000066"/>
        </a:dk1>
        <a:lt1>
          <a:srgbClr val="FFFFFF"/>
        </a:lt1>
        <a:dk2>
          <a:srgbClr val="175B5B"/>
        </a:dk2>
        <a:lt2>
          <a:srgbClr val="DDDDDD"/>
        </a:lt2>
        <a:accent1>
          <a:srgbClr val="CBB61D"/>
        </a:accent1>
        <a:accent2>
          <a:srgbClr val="6CA5D8"/>
        </a:accent2>
        <a:accent3>
          <a:srgbClr val="FFFFFF"/>
        </a:accent3>
        <a:accent4>
          <a:srgbClr val="000056"/>
        </a:accent4>
        <a:accent5>
          <a:srgbClr val="E2D7AB"/>
        </a:accent5>
        <a:accent6>
          <a:srgbClr val="6195C4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tgp_figure_blue 2">
        <a:dk1>
          <a:srgbClr val="333333"/>
        </a:dk1>
        <a:lt1>
          <a:srgbClr val="FFFFFF"/>
        </a:lt1>
        <a:dk2>
          <a:srgbClr val="003366"/>
        </a:dk2>
        <a:lt2>
          <a:srgbClr val="B2B2B2"/>
        </a:lt2>
        <a:accent1>
          <a:srgbClr val="3C96C8"/>
        </a:accent1>
        <a:accent2>
          <a:srgbClr val="E2AF52"/>
        </a:accent2>
        <a:accent3>
          <a:srgbClr val="FFFFFF"/>
        </a:accent3>
        <a:accent4>
          <a:srgbClr val="2A2A2A"/>
        </a:accent4>
        <a:accent5>
          <a:srgbClr val="AFC9E0"/>
        </a:accent5>
        <a:accent6>
          <a:srgbClr val="CD9E49"/>
        </a:accent6>
        <a:hlink>
          <a:srgbClr val="576CD5"/>
        </a:hlink>
        <a:folHlink>
          <a:srgbClr val="6EBC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tgp_figure_blue 3">
        <a:dk1>
          <a:srgbClr val="000000"/>
        </a:dk1>
        <a:lt1>
          <a:srgbClr val="FFFFFF"/>
        </a:lt1>
        <a:dk2>
          <a:srgbClr val="000066"/>
        </a:dk2>
        <a:lt2>
          <a:srgbClr val="DDDDDD"/>
        </a:lt2>
        <a:accent1>
          <a:srgbClr val="E47F6E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EFC0BA"/>
        </a:accent5>
        <a:accent6>
          <a:srgbClr val="00B98A"/>
        </a:accent6>
        <a:hlink>
          <a:srgbClr val="7648EA"/>
        </a:hlink>
        <a:folHlink>
          <a:srgbClr val="6E96D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D6F61E74F7254FFAACE179AD514BF94B00E5BAFAE9EC481B44A887128AEA8B460D" ma:contentTypeVersion="" ma:contentTypeDescription="צור פריט רשימה חדש." ma:contentTypeScope="" ma:versionID="3b61d496bdfd119985d8563668747021">
  <xsd:schema xmlns:xsd="http://www.w3.org/2001/XMLSchema" xmlns:xs="http://www.w3.org/2001/XMLSchema" xmlns:p="http://schemas.microsoft.com/office/2006/metadata/properties" xmlns:ns1="458654B0-58DA-43AF-B7B7-86C38ED4FD5E" targetNamespace="http://schemas.microsoft.com/office/2006/metadata/properties" ma:root="true" ma:fieldsID="695313bd741453274c42219807639905" ns1:_="">
    <xsd:import namespace="458654B0-58DA-43AF-B7B7-86C38ED4FD5E"/>
    <xsd:element name="properties">
      <xsd:complexType>
        <xsd:sequence>
          <xsd:element name="documentManagement">
            <xsd:complexType>
              <xsd:all>
                <xsd:element ref="ns1:Document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8654B0-58DA-43AF-B7B7-86C38ED4FD5E" elementFormDefault="qualified">
    <xsd:import namespace="http://schemas.microsoft.com/office/2006/documentManagement/types"/>
    <xsd:import namespace="http://schemas.microsoft.com/office/infopath/2007/PartnerControls"/>
    <xsd:element name="DocumentUrl" ma:index="2" nillable="true" ma:displayName="Url" ma:internalName="DocumentUrl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6" ma:displayName="מחבר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4" ma:displayName="כותרת"/>
        <xsd:element ref="dc:subject" minOccurs="0" maxOccurs="1"/>
        <xsd:element ref="dc:description" minOccurs="0" maxOccurs="1" ma:index="8" ma:displayName="הערות"/>
        <xsd:element name="keywords" minOccurs="0" maxOccurs="1" type="xsd:string" ma:index="5" ma:displayName="מילות מפתח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Url xmlns="458654B0-58DA-43AF-B7B7-86C38ED4FD5E" xsi:nil="true"/>
  </documentManagement>
</p:properties>
</file>

<file path=customXml/itemProps1.xml><?xml version="1.0" encoding="utf-8"?>
<ds:datastoreItem xmlns:ds="http://schemas.openxmlformats.org/officeDocument/2006/customXml" ds:itemID="{0C10B0E5-BAEC-48EF-85FB-CE0F1BCAD0D9}"/>
</file>

<file path=customXml/itemProps2.xml><?xml version="1.0" encoding="utf-8"?>
<ds:datastoreItem xmlns:ds="http://schemas.openxmlformats.org/officeDocument/2006/customXml" ds:itemID="{73FF53C2-7414-4133-A333-FA19E25BE0F4}"/>
</file>

<file path=docProps/app.xml><?xml version="1.0" encoding="utf-8"?>
<Properties xmlns="http://schemas.openxmlformats.org/officeDocument/2006/extended-properties" xmlns:vt="http://schemas.openxmlformats.org/officeDocument/2006/docPropsVTypes">
  <Template>042tgp_business_blue</Template>
  <TotalTime>31580</TotalTime>
  <Words>1283</Words>
  <Application>Microsoft Office PowerPoint</Application>
  <PresentationFormat>‫הצגה על המסך (4:3)</PresentationFormat>
  <Paragraphs>278</Paragraphs>
  <Slides>33</Slides>
  <Notes>2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33</vt:i4>
      </vt:variant>
    </vt:vector>
  </HeadingPairs>
  <TitlesOfParts>
    <vt:vector size="42" baseType="lpstr">
      <vt:lpstr>Arial</vt:lpstr>
      <vt:lpstr>Calibri</vt:lpstr>
      <vt:lpstr>FrankRuehl</vt:lpstr>
      <vt:lpstr>Gulim</vt:lpstr>
      <vt:lpstr>Times New Roman</vt:lpstr>
      <vt:lpstr>Verdana</vt:lpstr>
      <vt:lpstr>Wingdings</vt:lpstr>
      <vt:lpstr>042tgp_business_blue</vt:lpstr>
      <vt:lpstr>Image</vt:lpstr>
      <vt:lpstr>מצגת של PowerPoint‏</vt:lpstr>
      <vt:lpstr>תנאי הזכאות</vt:lpstr>
      <vt:lpstr>מבחן הכנסות</vt:lpstr>
      <vt:lpstr>הבסיס – שכר ממוצע במשק (מעודכן 01.2021) בודד –  עד-  10.551 ₪ - גמלה מלאה מ – 10.551 – 15.827 ₪ - גמלה מופחתת מ – 15.827 ₪ אינו זכאי לגמלה.  זוגי – עד 15,827 ₪ גמלה מלאה  מ – 15,827 עד 23,740 ₪ גמלה מופחתת  מ -  23,740 ₪ אינו זכאי לגמלה.   </vt:lpstr>
      <vt:lpstr>מבחן הכנסות</vt:lpstr>
      <vt:lpstr>מצגת של PowerPoint‏</vt:lpstr>
      <vt:lpstr>מצגת של PowerPoint‏</vt:lpstr>
      <vt:lpstr>מגורים בקהילה</vt:lpstr>
      <vt:lpstr> </vt:lpstr>
      <vt:lpstr>קביעת הזכאות</vt:lpstr>
      <vt:lpstr>קביעת הזכאות</vt:lpstr>
      <vt:lpstr>עקרונות ביצוע הערכת התלות</vt:lpstr>
      <vt:lpstr>עקרונות ביצוע הערכת התלות</vt:lpstr>
      <vt:lpstr>מצגת של PowerPoint‏</vt:lpstr>
      <vt:lpstr>מועד הזכאות</vt:lpstr>
      <vt:lpstr>שינוי חקיקה בסיעוד רפורמה מ-01-11-2018 </vt:lpstr>
      <vt:lpstr>נקודות עיקריות ברפורמת הסיעוד</vt:lpstr>
      <vt:lpstr>הרמה הראשונה </vt:lpstr>
      <vt:lpstr>רמות 2-6</vt:lpstr>
      <vt:lpstr>כסף או שירות</vt:lpstr>
      <vt:lpstr>מה גובה הגמלה בכסף {01-21}</vt:lpstr>
      <vt:lpstr>זכאי לפי הדין הקודם</vt:lpstr>
      <vt:lpstr>ביקור גורם מקצועי</vt:lpstr>
      <vt:lpstr>תוספת לבודד</vt:lpstr>
      <vt:lpstr>גמלת סיעוד כהכנסה</vt:lpstr>
      <vt:lpstr>מצגת של PowerPoint‏</vt:lpstr>
      <vt:lpstr>ערעור על החלטת פקיד תביעות</vt:lpstr>
      <vt:lpstr>קצבת כסף למעסיק מטפל צמוד </vt:lpstr>
      <vt:lpstr>היתר העסקה לעובד זר</vt:lpstr>
      <vt:lpstr>ניצולי שואה</vt:lpstr>
      <vt:lpstr>הודעה למוסד על בחירה </vt:lpstr>
      <vt:lpstr>מצגת של PowerPoint‏</vt:lpstr>
      <vt:lpstr>    שושי אברגיל –מרצה,מנחה ימי עיון סדנאות ויועצת מקצועית     מייל nili4k@gmail.com  פל-0506285409  </vt:lpstr>
    </vt:vector>
  </TitlesOfParts>
  <Company>המוסד לביטוח לאומי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בנושא ביטוח סיעוד</dc:title>
  <dc:creator>al</dc:creator>
  <cp:keywords>מצגת בנושא ביטוח סיעוד</cp:keywords>
  <dc:description/>
  <cp:lastModifiedBy>Oran Tausi</cp:lastModifiedBy>
  <cp:revision>441</cp:revision>
  <cp:lastPrinted>2017-05-17T11:19:47Z</cp:lastPrinted>
  <dcterms:created xsi:type="dcterms:W3CDTF">2011-05-23T07:33:52Z</dcterms:created>
  <dcterms:modified xsi:type="dcterms:W3CDTF">2022-02-09T14:01:48Z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0x010100D6F61E74F7254FFAACE179AD514BF94B00E5BAFAE9EC481B44A887128AEA8B460D</vt:lpwstr>
  </property>
</Properties>
</file>